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artel 1 Heavy" charset="1" panose="00000A00000000000000"/>
      <p:regular r:id="rId19"/>
    </p:embeddedFont>
    <p:embeddedFont>
      <p:font typeface="Martel 1" charset="1" panose="00000500000000000000"/>
      <p:regular r:id="rId20"/>
    </p:embeddedFont>
    <p:embeddedFont>
      <p:font typeface="Public Sans Bold" charset="1" panose="00000000000000000000"/>
      <p:regular r:id="rId21"/>
    </p:embeddedFont>
    <p:embeddedFont>
      <p:font typeface="Martel 1 Bold" charset="1" panose="00000800000000000000"/>
      <p:regular r:id="rId22"/>
    </p:embeddedFont>
    <p:embeddedFont>
      <p:font typeface="Montserrat Semi-Bold" charset="1" panose="00000700000000000000"/>
      <p:regular r:id="rId23"/>
    </p:embeddedFont>
    <p:embeddedFont>
      <p:font typeface="Public Sans Medium" charset="1" panose="00000000000000000000"/>
      <p:regular r:id="rId24"/>
    </p:embeddedFont>
    <p:embeddedFont>
      <p:font typeface="Public Sans" charset="1" panose="00000000000000000000"/>
      <p:regular r:id="rId25"/>
    </p:embeddedFont>
    <p:embeddedFont>
      <p:font typeface="Martel 2 Bold" charset="1" panose="000008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27.jpeg" Type="http://schemas.openxmlformats.org/officeDocument/2006/relationships/image"/><Relationship Id="rId6" Target="../media/image1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https://twitter.com/EmoryGreen" TargetMode="External" Type="http://schemas.openxmlformats.org/officeDocument/2006/relationships/hyperlink"/><Relationship Id="rId13" Target="../media/image33.png" Type="http://schemas.openxmlformats.org/officeDocument/2006/relationships/image"/><Relationship Id="rId14" Target="../media/image34.svg" Type="http://schemas.openxmlformats.org/officeDocument/2006/relationships/image"/><Relationship Id="rId15" Target="https://www.facebook.com/emorysustainability" TargetMode="External" Type="http://schemas.openxmlformats.org/officeDocument/2006/relationships/hyperlink"/><Relationship Id="rId2" Target="../media/image28.png" Type="http://schemas.openxmlformats.org/officeDocument/2006/relationships/image"/><Relationship Id="rId3" Target="https://emory.us3.list-manage.com/subscribe?u=1f31c4d8c6654d45469973f28&amp;id=9992e4a934" TargetMode="External" Type="http://schemas.openxmlformats.org/officeDocument/2006/relationships/hyperlink"/><Relationship Id="rId4" Target="https://docs.google.com/forms/d/e/1FAIpQLSc0gQQPp_hvqnvD7ho1Evy_6vLWtYfEjG7tiCnM1QpX2HlkCw/viewform" TargetMode="External" Type="http://schemas.openxmlformats.org/officeDocument/2006/relationships/hyperlink"/><Relationship Id="rId5" Target="https://sustainability.emory.edu/get-involved/sustainability-pledge/" TargetMode="External" Type="http://schemas.openxmlformats.org/officeDocument/2006/relationships/hyperlink"/><Relationship Id="rId6" Target="https://sustainability.emory.edu" TargetMode="External" Type="http://schemas.openxmlformats.org/officeDocument/2006/relationships/hyperlink"/><Relationship Id="rId7" Target="../media/image29.png" Type="http://schemas.openxmlformats.org/officeDocument/2006/relationships/image"/><Relationship Id="rId8" Target="../media/image30.svg" Type="http://schemas.openxmlformats.org/officeDocument/2006/relationships/image"/><Relationship Id="rId9" Target="https://www.instagram.com/emorysustainability/"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https://sustainability.emory.edu/resources/sustainability-vision-community-input-facilitators-guid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https://sustainability.emory.edu/sustainability-vision-conversation-and-input-guide-resources/"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jpeg" Type="http://schemas.openxmlformats.org/officeDocument/2006/relationships/image"/><Relationship Id="rId11" Target="../media/image17.jpeg" Type="http://schemas.openxmlformats.org/officeDocument/2006/relationships/image"/><Relationship Id="rId12" Target="../media/image18.jpeg" Type="http://schemas.openxmlformats.org/officeDocument/2006/relationships/image"/><Relationship Id="rId13" Target="../media/image19.jpeg" Type="http://schemas.openxmlformats.org/officeDocument/2006/relationships/image"/><Relationship Id="rId14" Target="../media/image20.jpeg" Type="http://schemas.openxmlformats.org/officeDocument/2006/relationships/image"/><Relationship Id="rId15" Target="../media/image21.jpeg" Type="http://schemas.openxmlformats.org/officeDocument/2006/relationships/image"/><Relationship Id="rId16" Target="../media/image22.jpeg" Type="http://schemas.openxmlformats.org/officeDocument/2006/relationships/image"/><Relationship Id="rId17" Target="../media/image23.jpeg" Type="http://schemas.openxmlformats.org/officeDocument/2006/relationships/image"/><Relationship Id="rId18" Target="../media/image24.jpeg" Type="http://schemas.openxmlformats.org/officeDocument/2006/relationships/image"/><Relationship Id="rId19" Target="../media/image25.jpeg" Type="http://schemas.openxmlformats.org/officeDocument/2006/relationships/image"/><Relationship Id="rId2" Target="../media/image8.png" Type="http://schemas.openxmlformats.org/officeDocument/2006/relationships/image"/><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 Id="rId8" Target="../media/image14.jpeg" Type="http://schemas.openxmlformats.org/officeDocument/2006/relationships/image"/><Relationship Id="rId9"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https://forms.office.com/Pages/ResponsePage.aspx?id=nPsE4KSwT0K80DImBtXfOExGyiAGtmlLmib9WQGqK9xUNTBPREhORVRPSFo5QUY2WFg4U0xYTFVONy4u" TargetMode="External" Type="http://schemas.openxmlformats.org/officeDocument/2006/relationships/hyperlink"/><Relationship Id="rId3" Target="../media/image2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26.png" Type="http://schemas.openxmlformats.org/officeDocument/2006/relationships/image"/><Relationship Id="rId12" Target="https://forms.office.com/Pages/ResponsePage.aspx?id=nPsE4KSwT0K80DImBtXfOExGyiAGtmlLmib9WQGqK9xUNTBPREhORVRPSFo5QUY2WFg4U0xYTFVONy4u" TargetMode="External" Type="http://schemas.openxmlformats.org/officeDocument/2006/relationships/hyperlink"/><Relationship Id="rId2" Target="../media/image13.jpeg" Type="http://schemas.openxmlformats.org/officeDocument/2006/relationships/image"/><Relationship Id="rId3" Target="https://www.un.org/sustainabledevelopment/wp-content/uploads/2023/09/Goal-6_Fast-Facts.pdf" TargetMode="External" Type="http://schemas.openxmlformats.org/officeDocument/2006/relationships/hyperlink"/><Relationship Id="rId4" Target="../media/image12.jpeg" Type="http://schemas.openxmlformats.org/officeDocument/2006/relationships/image"/><Relationship Id="rId5" Target="https://www.un.org/sustainabledevelopment/wp-content/uploads/2023/09/Goal-12_Fast-Facts.pdf" TargetMode="External" Type="http://schemas.openxmlformats.org/officeDocument/2006/relationships/hyperlink"/><Relationship Id="rId6" Target="../media/image11.jpeg" Type="http://schemas.openxmlformats.org/officeDocument/2006/relationships/image"/><Relationship Id="rId7" Target="https://www.un.org/sustainabledevelopment/wp-content/uploads/2023/09/Goal-13_Fast-Facts.pdf" TargetMode="External" Type="http://schemas.openxmlformats.org/officeDocument/2006/relationships/hyperlink"/><Relationship Id="rId8" Target="../media/image10.jpeg" Type="http://schemas.openxmlformats.org/officeDocument/2006/relationships/image"/><Relationship Id="rId9" Target="https://www.un.org/sustainabledevelopment/wp-content/uploads/2023/09/Goal-14_Fast-Facts.pdf"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4399" y="0"/>
            <a:ext cx="18702399" cy="10690325"/>
            <a:chOff x="0" y="0"/>
            <a:chExt cx="1664633" cy="951507"/>
          </a:xfrm>
        </p:grpSpPr>
        <p:sp>
          <p:nvSpPr>
            <p:cNvPr name="Freeform 3" id="3"/>
            <p:cNvSpPr/>
            <p:nvPr/>
          </p:nvSpPr>
          <p:spPr>
            <a:xfrm flipH="false" flipV="false" rot="0">
              <a:off x="0" y="0"/>
              <a:ext cx="1664633" cy="951507"/>
            </a:xfrm>
            <a:custGeom>
              <a:avLst/>
              <a:gdLst/>
              <a:ahLst/>
              <a:cxnLst/>
              <a:rect r="r" b="b" t="t" l="l"/>
              <a:pathLst>
                <a:path h="951507" w="1664633">
                  <a:moveTo>
                    <a:pt x="0" y="0"/>
                  </a:moveTo>
                  <a:lnTo>
                    <a:pt x="1664633" y="0"/>
                  </a:lnTo>
                  <a:lnTo>
                    <a:pt x="1664633" y="951507"/>
                  </a:lnTo>
                  <a:lnTo>
                    <a:pt x="0" y="951507"/>
                  </a:lnTo>
                  <a:close/>
                </a:path>
              </a:pathLst>
            </a:custGeom>
            <a:solidFill>
              <a:srgbClr val="FBF6F1"/>
            </a:solidFill>
          </p:spPr>
        </p:sp>
        <p:sp>
          <p:nvSpPr>
            <p:cNvPr name="TextBox 4" id="4"/>
            <p:cNvSpPr txBox="true"/>
            <p:nvPr/>
          </p:nvSpPr>
          <p:spPr>
            <a:xfrm>
              <a:off x="0" y="-38100"/>
              <a:ext cx="1664633" cy="98960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698577" y="8906428"/>
            <a:ext cx="3160792" cy="872379"/>
          </a:xfrm>
          <a:custGeom>
            <a:avLst/>
            <a:gdLst/>
            <a:ahLst/>
            <a:cxnLst/>
            <a:rect r="r" b="b" t="t" l="l"/>
            <a:pathLst>
              <a:path h="872379" w="3160792">
                <a:moveTo>
                  <a:pt x="0" y="0"/>
                </a:moveTo>
                <a:lnTo>
                  <a:pt x="3160793" y="0"/>
                </a:lnTo>
                <a:lnTo>
                  <a:pt x="3160793" y="872378"/>
                </a:lnTo>
                <a:lnTo>
                  <a:pt x="0" y="872378"/>
                </a:lnTo>
                <a:lnTo>
                  <a:pt x="0" y="0"/>
                </a:lnTo>
                <a:close/>
              </a:path>
            </a:pathLst>
          </a:custGeom>
          <a:blipFill>
            <a:blip r:embed="rId2"/>
            <a:stretch>
              <a:fillRect l="0" t="0" r="0" b="0"/>
            </a:stretch>
          </a:blipFill>
        </p:spPr>
      </p:sp>
      <p:sp>
        <p:nvSpPr>
          <p:cNvPr name="Freeform 6" id="6"/>
          <p:cNvSpPr/>
          <p:nvPr/>
        </p:nvSpPr>
        <p:spPr>
          <a:xfrm flipH="false" flipV="false" rot="0">
            <a:off x="4033536" y="8888608"/>
            <a:ext cx="3368585" cy="890198"/>
          </a:xfrm>
          <a:custGeom>
            <a:avLst/>
            <a:gdLst/>
            <a:ahLst/>
            <a:cxnLst/>
            <a:rect r="r" b="b" t="t" l="l"/>
            <a:pathLst>
              <a:path h="890198" w="3368585">
                <a:moveTo>
                  <a:pt x="0" y="0"/>
                </a:moveTo>
                <a:lnTo>
                  <a:pt x="3368585" y="0"/>
                </a:lnTo>
                <a:lnTo>
                  <a:pt x="3368585" y="890198"/>
                </a:lnTo>
                <a:lnTo>
                  <a:pt x="0" y="890198"/>
                </a:lnTo>
                <a:lnTo>
                  <a:pt x="0" y="0"/>
                </a:lnTo>
                <a:close/>
              </a:path>
            </a:pathLst>
          </a:custGeom>
          <a:blipFill>
            <a:blip r:embed="rId3">
              <a:extLst>
                <a:ext uri="{96DAC541-7B7A-43D3-8B79-37D633B846F1}">
                  <asvg:svgBlip xmlns:asvg="http://schemas.microsoft.com/office/drawing/2016/SVG/main" r:embed="rId4"/>
                </a:ext>
              </a:extLst>
            </a:blip>
            <a:stretch>
              <a:fillRect l="-73030" t="0" r="0" b="0"/>
            </a:stretch>
          </a:blipFill>
        </p:spPr>
      </p:sp>
      <p:sp>
        <p:nvSpPr>
          <p:cNvPr name="Freeform 7" id="7"/>
          <p:cNvSpPr/>
          <p:nvPr/>
        </p:nvSpPr>
        <p:spPr>
          <a:xfrm flipH="false" flipV="false" rot="0">
            <a:off x="7573799" y="8842898"/>
            <a:ext cx="981618" cy="981618"/>
          </a:xfrm>
          <a:custGeom>
            <a:avLst/>
            <a:gdLst/>
            <a:ahLst/>
            <a:cxnLst/>
            <a:rect r="r" b="b" t="t" l="l"/>
            <a:pathLst>
              <a:path h="981618" w="981618">
                <a:moveTo>
                  <a:pt x="0" y="0"/>
                </a:moveTo>
                <a:lnTo>
                  <a:pt x="981618" y="0"/>
                </a:lnTo>
                <a:lnTo>
                  <a:pt x="981618" y="981618"/>
                </a:lnTo>
                <a:lnTo>
                  <a:pt x="0" y="981618"/>
                </a:lnTo>
                <a:lnTo>
                  <a:pt x="0" y="0"/>
                </a:lnTo>
                <a:close/>
              </a:path>
            </a:pathLst>
          </a:custGeom>
          <a:blipFill>
            <a:blip r:embed="rId5"/>
            <a:stretch>
              <a:fillRect l="0" t="0" r="0" b="0"/>
            </a:stretch>
          </a:blipFill>
        </p:spPr>
      </p:sp>
      <p:sp>
        <p:nvSpPr>
          <p:cNvPr name="Freeform 8" id="8"/>
          <p:cNvSpPr/>
          <p:nvPr/>
        </p:nvSpPr>
        <p:spPr>
          <a:xfrm flipH="false" flipV="false" rot="0">
            <a:off x="10462894" y="1546548"/>
            <a:ext cx="6796406" cy="7359879"/>
          </a:xfrm>
          <a:custGeom>
            <a:avLst/>
            <a:gdLst/>
            <a:ahLst/>
            <a:cxnLst/>
            <a:rect r="r" b="b" t="t" l="l"/>
            <a:pathLst>
              <a:path h="7359879" w="6796406">
                <a:moveTo>
                  <a:pt x="0" y="0"/>
                </a:moveTo>
                <a:lnTo>
                  <a:pt x="6796406" y="0"/>
                </a:lnTo>
                <a:lnTo>
                  <a:pt x="6796406" y="7359880"/>
                </a:lnTo>
                <a:lnTo>
                  <a:pt x="0" y="7359880"/>
                </a:lnTo>
                <a:lnTo>
                  <a:pt x="0" y="0"/>
                </a:lnTo>
                <a:close/>
              </a:path>
            </a:pathLst>
          </a:custGeom>
          <a:blipFill>
            <a:blip r:embed="rId6"/>
            <a:stretch>
              <a:fillRect l="-62436" t="0" r="0" b="0"/>
            </a:stretch>
          </a:blipFill>
        </p:spPr>
      </p:sp>
      <p:sp>
        <p:nvSpPr>
          <p:cNvPr name="TextBox 9" id="9"/>
          <p:cNvSpPr txBox="true"/>
          <p:nvPr/>
        </p:nvSpPr>
        <p:spPr>
          <a:xfrm rot="0">
            <a:off x="1028700" y="3072959"/>
            <a:ext cx="8383189" cy="2272204"/>
          </a:xfrm>
          <a:prstGeom prst="rect">
            <a:avLst/>
          </a:prstGeom>
        </p:spPr>
        <p:txBody>
          <a:bodyPr anchor="t" rtlCol="false" tIns="0" lIns="0" bIns="0" rIns="0">
            <a:spAutoFit/>
          </a:bodyPr>
          <a:lstStyle/>
          <a:p>
            <a:pPr algn="l">
              <a:lnSpc>
                <a:spcPts val="5865"/>
              </a:lnSpc>
            </a:pPr>
            <a:r>
              <a:rPr lang="en-US" sz="6109">
                <a:solidFill>
                  <a:srgbClr val="7FBC42"/>
                </a:solidFill>
                <a:latin typeface="Martel 1 Heavy"/>
              </a:rPr>
              <a:t>Sustainability Vision Conversation &amp; Input Guide</a:t>
            </a:r>
          </a:p>
        </p:txBody>
      </p:sp>
      <p:sp>
        <p:nvSpPr>
          <p:cNvPr name="TextBox 10" id="10"/>
          <p:cNvSpPr txBox="true"/>
          <p:nvPr/>
        </p:nvSpPr>
        <p:spPr>
          <a:xfrm rot="0">
            <a:off x="1028700" y="5805888"/>
            <a:ext cx="8383189" cy="868680"/>
          </a:xfrm>
          <a:prstGeom prst="rect">
            <a:avLst/>
          </a:prstGeom>
        </p:spPr>
        <p:txBody>
          <a:bodyPr anchor="t" rtlCol="false" tIns="0" lIns="0" bIns="0" rIns="0">
            <a:spAutoFit/>
          </a:bodyPr>
          <a:lstStyle/>
          <a:p>
            <a:pPr algn="l">
              <a:lnSpc>
                <a:spcPts val="3360"/>
              </a:lnSpc>
            </a:pPr>
            <a:r>
              <a:rPr lang="en-US" sz="3500">
                <a:solidFill>
                  <a:srgbClr val="7FBC42"/>
                </a:solidFill>
                <a:latin typeface="Martel 1"/>
              </a:rPr>
              <a:t>For Emory’s 2025-2036 Sustainability Vision and Strategic Plan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7AAAC"/>
        </a:solidFill>
      </p:bgPr>
    </p:bg>
    <p:spTree>
      <p:nvGrpSpPr>
        <p:cNvPr id="1" name=""/>
        <p:cNvGrpSpPr/>
        <p:nvPr/>
      </p:nvGrpSpPr>
      <p:grpSpPr>
        <a:xfrm>
          <a:off x="0" y="0"/>
          <a:ext cx="0" cy="0"/>
          <a:chOff x="0" y="0"/>
          <a:chExt cx="0" cy="0"/>
        </a:xfrm>
      </p:grpSpPr>
      <p:sp>
        <p:nvSpPr>
          <p:cNvPr name="TextBox 2" id="2"/>
          <p:cNvSpPr txBox="true"/>
          <p:nvPr/>
        </p:nvSpPr>
        <p:spPr>
          <a:xfrm rot="0">
            <a:off x="835405" y="2190456"/>
            <a:ext cx="16185382" cy="3665221"/>
          </a:xfrm>
          <a:prstGeom prst="rect">
            <a:avLst/>
          </a:prstGeom>
        </p:spPr>
        <p:txBody>
          <a:bodyPr anchor="t" rtlCol="false" tIns="0" lIns="0" bIns="0" rIns="0">
            <a:spAutoFit/>
          </a:bodyPr>
          <a:lstStyle/>
          <a:p>
            <a:pPr algn="l" marL="669283" indent="-334641" lvl="1">
              <a:lnSpc>
                <a:spcPts val="4184"/>
              </a:lnSpc>
              <a:buFont typeface="Arial"/>
              <a:buChar char="•"/>
            </a:pPr>
            <a:r>
              <a:rPr lang="en-US" sz="3099" spc="185">
                <a:solidFill>
                  <a:srgbClr val="000000"/>
                </a:solidFill>
                <a:latin typeface="Public Sans"/>
              </a:rPr>
              <a:t>Discussion Question: What could “we” do to move us closer to achieving the UN SDGs for people (listed below)? </a:t>
            </a:r>
          </a:p>
          <a:p>
            <a:pPr algn="l" marL="669283" indent="-334641" lvl="1">
              <a:lnSpc>
                <a:spcPts val="4184"/>
              </a:lnSpc>
              <a:buFont typeface="Arial"/>
              <a:buChar char="•"/>
            </a:pPr>
            <a:r>
              <a:rPr lang="en-US" sz="3099" spc="185">
                <a:solidFill>
                  <a:srgbClr val="000000"/>
                </a:solidFill>
                <a:latin typeface="Public Sans"/>
              </a:rPr>
              <a:t>Discuss for ~10 minutes. Choose any SDG that appeals to you/the group and let the conversation flow from one SDG to the others. It is okay if you don’t discuss all SDGs for people.</a:t>
            </a:r>
          </a:p>
          <a:p>
            <a:pPr algn="l" marL="669283" indent="-334641" lvl="1">
              <a:lnSpc>
                <a:spcPts val="4184"/>
              </a:lnSpc>
              <a:buFont typeface="Arial"/>
              <a:buChar char="•"/>
            </a:pPr>
            <a:r>
              <a:rPr lang="en-US" sz="3099" spc="185">
                <a:solidFill>
                  <a:srgbClr val="000000"/>
                </a:solidFill>
                <a:latin typeface="Public Sans"/>
              </a:rPr>
              <a:t>Continue to the next section of the survey and spent about ~5 minutes on the second section</a:t>
            </a:r>
          </a:p>
        </p:txBody>
      </p:sp>
      <p:sp>
        <p:nvSpPr>
          <p:cNvPr name="TextBox 3" id="3"/>
          <p:cNvSpPr txBox="true"/>
          <p:nvPr/>
        </p:nvSpPr>
        <p:spPr>
          <a:xfrm rot="0">
            <a:off x="1028700" y="796075"/>
            <a:ext cx="16962205" cy="937179"/>
          </a:xfrm>
          <a:prstGeom prst="rect">
            <a:avLst/>
          </a:prstGeom>
        </p:spPr>
        <p:txBody>
          <a:bodyPr anchor="t" rtlCol="false" tIns="0" lIns="0" bIns="0" rIns="0">
            <a:spAutoFit/>
          </a:bodyPr>
          <a:lstStyle/>
          <a:p>
            <a:pPr algn="l">
              <a:lnSpc>
                <a:spcPts val="7017"/>
              </a:lnSpc>
            </a:pPr>
            <a:r>
              <a:rPr lang="en-US" sz="7309">
                <a:solidFill>
                  <a:srgbClr val="FBF6F1"/>
                </a:solidFill>
                <a:latin typeface="Martel 1 Heavy"/>
              </a:rPr>
              <a:t>Discussion 2: SDGs for People</a:t>
            </a:r>
          </a:p>
        </p:txBody>
      </p:sp>
      <p:sp>
        <p:nvSpPr>
          <p:cNvPr name="Freeform 4" id="4"/>
          <p:cNvSpPr/>
          <p:nvPr/>
        </p:nvSpPr>
        <p:spPr>
          <a:xfrm flipH="false" flipV="false" rot="0">
            <a:off x="1158480" y="6370027"/>
            <a:ext cx="2931312" cy="2931312"/>
          </a:xfrm>
          <a:custGeom>
            <a:avLst/>
            <a:gdLst/>
            <a:ahLst/>
            <a:cxnLst/>
            <a:rect r="r" b="b" t="t" l="l"/>
            <a:pathLst>
              <a:path h="2931312" w="2931312">
                <a:moveTo>
                  <a:pt x="0" y="0"/>
                </a:moveTo>
                <a:lnTo>
                  <a:pt x="2931313" y="0"/>
                </a:lnTo>
                <a:lnTo>
                  <a:pt x="2931313" y="2931312"/>
                </a:lnTo>
                <a:lnTo>
                  <a:pt x="0" y="2931312"/>
                </a:lnTo>
                <a:lnTo>
                  <a:pt x="0" y="0"/>
                </a:lnTo>
                <a:close/>
              </a:path>
            </a:pathLst>
          </a:custGeom>
          <a:blipFill>
            <a:blip r:embed="rId2"/>
            <a:stretch>
              <a:fillRect l="0" t="0" r="0" b="0"/>
            </a:stretch>
          </a:blipFill>
        </p:spPr>
      </p:sp>
      <p:sp>
        <p:nvSpPr>
          <p:cNvPr name="Freeform 5" id="5"/>
          <p:cNvSpPr/>
          <p:nvPr/>
        </p:nvSpPr>
        <p:spPr>
          <a:xfrm flipH="false" flipV="false" rot="0">
            <a:off x="4447573" y="6392308"/>
            <a:ext cx="2931312" cy="2931312"/>
          </a:xfrm>
          <a:custGeom>
            <a:avLst/>
            <a:gdLst/>
            <a:ahLst/>
            <a:cxnLst/>
            <a:rect r="r" b="b" t="t" l="l"/>
            <a:pathLst>
              <a:path h="2931312" w="2931312">
                <a:moveTo>
                  <a:pt x="0" y="0"/>
                </a:moveTo>
                <a:lnTo>
                  <a:pt x="2931312" y="0"/>
                </a:lnTo>
                <a:lnTo>
                  <a:pt x="2931312" y="2931313"/>
                </a:lnTo>
                <a:lnTo>
                  <a:pt x="0" y="2931313"/>
                </a:lnTo>
                <a:lnTo>
                  <a:pt x="0" y="0"/>
                </a:lnTo>
                <a:close/>
              </a:path>
            </a:pathLst>
          </a:custGeom>
          <a:blipFill>
            <a:blip r:embed="rId3"/>
            <a:stretch>
              <a:fillRect l="0" t="0" r="0" b="0"/>
            </a:stretch>
          </a:blipFill>
        </p:spPr>
      </p:sp>
      <p:sp>
        <p:nvSpPr>
          <p:cNvPr name="Freeform 6" id="6"/>
          <p:cNvSpPr/>
          <p:nvPr/>
        </p:nvSpPr>
        <p:spPr>
          <a:xfrm flipH="false" flipV="false" rot="0">
            <a:off x="7623977" y="6370027"/>
            <a:ext cx="2931312" cy="2931312"/>
          </a:xfrm>
          <a:custGeom>
            <a:avLst/>
            <a:gdLst/>
            <a:ahLst/>
            <a:cxnLst/>
            <a:rect r="r" b="b" t="t" l="l"/>
            <a:pathLst>
              <a:path h="2931312" w="2931312">
                <a:moveTo>
                  <a:pt x="0" y="0"/>
                </a:moveTo>
                <a:lnTo>
                  <a:pt x="2931313" y="0"/>
                </a:lnTo>
                <a:lnTo>
                  <a:pt x="2931313" y="2931312"/>
                </a:lnTo>
                <a:lnTo>
                  <a:pt x="0" y="2931312"/>
                </a:lnTo>
                <a:lnTo>
                  <a:pt x="0" y="0"/>
                </a:lnTo>
                <a:close/>
              </a:path>
            </a:pathLst>
          </a:custGeom>
          <a:blipFill>
            <a:blip r:embed="rId4"/>
            <a:stretch>
              <a:fillRect l="0" t="0" r="0" b="0"/>
            </a:stretch>
          </a:blipFill>
        </p:spPr>
      </p:sp>
      <p:sp>
        <p:nvSpPr>
          <p:cNvPr name="Freeform 7" id="7"/>
          <p:cNvSpPr/>
          <p:nvPr/>
        </p:nvSpPr>
        <p:spPr>
          <a:xfrm flipH="false" flipV="false" rot="0">
            <a:off x="10924210" y="6392308"/>
            <a:ext cx="2909031" cy="2909031"/>
          </a:xfrm>
          <a:custGeom>
            <a:avLst/>
            <a:gdLst/>
            <a:ahLst/>
            <a:cxnLst/>
            <a:rect r="r" b="b" t="t" l="l"/>
            <a:pathLst>
              <a:path h="2909031" w="2909031">
                <a:moveTo>
                  <a:pt x="0" y="0"/>
                </a:moveTo>
                <a:lnTo>
                  <a:pt x="2909032" y="0"/>
                </a:lnTo>
                <a:lnTo>
                  <a:pt x="2909032" y="2909031"/>
                </a:lnTo>
                <a:lnTo>
                  <a:pt x="0" y="2909031"/>
                </a:lnTo>
                <a:lnTo>
                  <a:pt x="0" y="0"/>
                </a:lnTo>
                <a:close/>
              </a:path>
            </a:pathLst>
          </a:custGeom>
          <a:blipFill>
            <a:blip r:embed="rId5"/>
            <a:stretch>
              <a:fillRect l="0" t="0" r="0" b="0"/>
            </a:stretch>
          </a:blipFill>
        </p:spPr>
      </p:sp>
      <p:sp>
        <p:nvSpPr>
          <p:cNvPr name="Freeform 8" id="8"/>
          <p:cNvSpPr/>
          <p:nvPr/>
        </p:nvSpPr>
        <p:spPr>
          <a:xfrm flipH="false" flipV="false" rot="0">
            <a:off x="14089475" y="6370027"/>
            <a:ext cx="2931312" cy="2931312"/>
          </a:xfrm>
          <a:custGeom>
            <a:avLst/>
            <a:gdLst/>
            <a:ahLst/>
            <a:cxnLst/>
            <a:rect r="r" b="b" t="t" l="l"/>
            <a:pathLst>
              <a:path h="2931312" w="2931312">
                <a:moveTo>
                  <a:pt x="0" y="0"/>
                </a:moveTo>
                <a:lnTo>
                  <a:pt x="2931312" y="0"/>
                </a:lnTo>
                <a:lnTo>
                  <a:pt x="2931312" y="2931312"/>
                </a:lnTo>
                <a:lnTo>
                  <a:pt x="0" y="2931312"/>
                </a:lnTo>
                <a:lnTo>
                  <a:pt x="0" y="0"/>
                </a:lnTo>
                <a:close/>
              </a:path>
            </a:pathLst>
          </a:custGeom>
          <a:blipFill>
            <a:blip r:embed="rId6"/>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8E3D4"/>
        </a:solidFill>
      </p:bgPr>
    </p:bg>
    <p:spTree>
      <p:nvGrpSpPr>
        <p:cNvPr id="1" name=""/>
        <p:cNvGrpSpPr/>
        <p:nvPr/>
      </p:nvGrpSpPr>
      <p:grpSpPr>
        <a:xfrm>
          <a:off x="0" y="0"/>
          <a:ext cx="0" cy="0"/>
          <a:chOff x="0" y="0"/>
          <a:chExt cx="0" cy="0"/>
        </a:xfrm>
      </p:grpSpPr>
      <p:sp>
        <p:nvSpPr>
          <p:cNvPr name="TextBox 2" id="2"/>
          <p:cNvSpPr txBox="true"/>
          <p:nvPr/>
        </p:nvSpPr>
        <p:spPr>
          <a:xfrm rot="0">
            <a:off x="844930" y="2158309"/>
            <a:ext cx="16414370" cy="3665221"/>
          </a:xfrm>
          <a:prstGeom prst="rect">
            <a:avLst/>
          </a:prstGeom>
        </p:spPr>
        <p:txBody>
          <a:bodyPr anchor="t" rtlCol="false" tIns="0" lIns="0" bIns="0" rIns="0">
            <a:spAutoFit/>
          </a:bodyPr>
          <a:lstStyle/>
          <a:p>
            <a:pPr algn="l" marL="669283" indent="-334641" lvl="1">
              <a:lnSpc>
                <a:spcPts val="4184"/>
              </a:lnSpc>
              <a:buFont typeface="Arial"/>
              <a:buChar char="•"/>
            </a:pPr>
            <a:r>
              <a:rPr lang="en-US" sz="3099" spc="185">
                <a:solidFill>
                  <a:srgbClr val="000000"/>
                </a:solidFill>
                <a:latin typeface="Public Sans"/>
              </a:rPr>
              <a:t>Discussion Question: What could “we” do to move us closer to achieving the UN SDGs for the prosperity (listed below)? </a:t>
            </a:r>
          </a:p>
          <a:p>
            <a:pPr algn="l" marL="669283" indent="-334641" lvl="1">
              <a:lnSpc>
                <a:spcPts val="4184"/>
              </a:lnSpc>
              <a:buFont typeface="Arial"/>
              <a:buChar char="•"/>
            </a:pPr>
            <a:r>
              <a:rPr lang="en-US" sz="3099" spc="185">
                <a:solidFill>
                  <a:srgbClr val="000000"/>
                </a:solidFill>
                <a:latin typeface="Public Sans"/>
              </a:rPr>
              <a:t>Discuss for ~10 minutes. Choose any SDG that appeals to you/the group and let the conversation flow from one SDG to the others. It is okay if you don’t discuss all SDGs for prosperity.</a:t>
            </a:r>
          </a:p>
          <a:p>
            <a:pPr algn="l" marL="669283" indent="-334641" lvl="1">
              <a:lnSpc>
                <a:spcPts val="4184"/>
              </a:lnSpc>
              <a:buFont typeface="Arial"/>
              <a:buChar char="•"/>
            </a:pPr>
            <a:r>
              <a:rPr lang="en-US" sz="3099" spc="185">
                <a:solidFill>
                  <a:srgbClr val="000000"/>
                </a:solidFill>
                <a:latin typeface="Public Sans"/>
              </a:rPr>
              <a:t>Continue to the next section of the survey and spend about ~5 minutes on the third section.</a:t>
            </a:r>
          </a:p>
        </p:txBody>
      </p:sp>
      <p:sp>
        <p:nvSpPr>
          <p:cNvPr name="TextBox 3" id="3"/>
          <p:cNvSpPr txBox="true"/>
          <p:nvPr/>
        </p:nvSpPr>
        <p:spPr>
          <a:xfrm rot="0">
            <a:off x="1028700" y="796075"/>
            <a:ext cx="16230600" cy="937179"/>
          </a:xfrm>
          <a:prstGeom prst="rect">
            <a:avLst/>
          </a:prstGeom>
        </p:spPr>
        <p:txBody>
          <a:bodyPr anchor="t" rtlCol="false" tIns="0" lIns="0" bIns="0" rIns="0">
            <a:spAutoFit/>
          </a:bodyPr>
          <a:lstStyle/>
          <a:p>
            <a:pPr algn="l">
              <a:lnSpc>
                <a:spcPts val="7017"/>
              </a:lnSpc>
            </a:pPr>
            <a:r>
              <a:rPr lang="en-US" sz="7309">
                <a:solidFill>
                  <a:srgbClr val="000000"/>
                </a:solidFill>
                <a:latin typeface="Martel 1 Heavy"/>
              </a:rPr>
              <a:t>Discussion 3: SDGs for Prosperity</a:t>
            </a:r>
          </a:p>
        </p:txBody>
      </p:sp>
      <p:sp>
        <p:nvSpPr>
          <p:cNvPr name="Freeform 4" id="4"/>
          <p:cNvSpPr/>
          <p:nvPr/>
        </p:nvSpPr>
        <p:spPr>
          <a:xfrm flipH="false" flipV="false" rot="0">
            <a:off x="1028700" y="6397081"/>
            <a:ext cx="2960533" cy="2960533"/>
          </a:xfrm>
          <a:custGeom>
            <a:avLst/>
            <a:gdLst/>
            <a:ahLst/>
            <a:cxnLst/>
            <a:rect r="r" b="b" t="t" l="l"/>
            <a:pathLst>
              <a:path h="2960533" w="2960533">
                <a:moveTo>
                  <a:pt x="0" y="0"/>
                </a:moveTo>
                <a:lnTo>
                  <a:pt x="2960533" y="0"/>
                </a:lnTo>
                <a:lnTo>
                  <a:pt x="2960533" y="2960533"/>
                </a:lnTo>
                <a:lnTo>
                  <a:pt x="0" y="2960533"/>
                </a:lnTo>
                <a:lnTo>
                  <a:pt x="0" y="0"/>
                </a:lnTo>
                <a:close/>
              </a:path>
            </a:pathLst>
          </a:custGeom>
          <a:blipFill>
            <a:blip r:embed="rId2"/>
            <a:stretch>
              <a:fillRect l="0" t="0" r="0" b="0"/>
            </a:stretch>
          </a:blipFill>
        </p:spPr>
      </p:sp>
      <p:sp>
        <p:nvSpPr>
          <p:cNvPr name="Freeform 5" id="5"/>
          <p:cNvSpPr/>
          <p:nvPr/>
        </p:nvSpPr>
        <p:spPr>
          <a:xfrm flipH="false" flipV="false" rot="0">
            <a:off x="4347661" y="6397081"/>
            <a:ext cx="2960533" cy="2960533"/>
          </a:xfrm>
          <a:custGeom>
            <a:avLst/>
            <a:gdLst/>
            <a:ahLst/>
            <a:cxnLst/>
            <a:rect r="r" b="b" t="t" l="l"/>
            <a:pathLst>
              <a:path h="2960533" w="2960533">
                <a:moveTo>
                  <a:pt x="0" y="0"/>
                </a:moveTo>
                <a:lnTo>
                  <a:pt x="2960533" y="0"/>
                </a:lnTo>
                <a:lnTo>
                  <a:pt x="2960533" y="2960533"/>
                </a:lnTo>
                <a:lnTo>
                  <a:pt x="0" y="2960533"/>
                </a:lnTo>
                <a:lnTo>
                  <a:pt x="0" y="0"/>
                </a:lnTo>
                <a:close/>
              </a:path>
            </a:pathLst>
          </a:custGeom>
          <a:blipFill>
            <a:blip r:embed="rId3"/>
            <a:stretch>
              <a:fillRect l="0" t="0" r="0" b="0"/>
            </a:stretch>
          </a:blipFill>
        </p:spPr>
      </p:sp>
      <p:sp>
        <p:nvSpPr>
          <p:cNvPr name="Freeform 6" id="6"/>
          <p:cNvSpPr/>
          <p:nvPr/>
        </p:nvSpPr>
        <p:spPr>
          <a:xfrm flipH="false" flipV="false" rot="0">
            <a:off x="7660845" y="6397081"/>
            <a:ext cx="2960533" cy="2960533"/>
          </a:xfrm>
          <a:custGeom>
            <a:avLst/>
            <a:gdLst/>
            <a:ahLst/>
            <a:cxnLst/>
            <a:rect r="r" b="b" t="t" l="l"/>
            <a:pathLst>
              <a:path h="2960533" w="2960533">
                <a:moveTo>
                  <a:pt x="0" y="0"/>
                </a:moveTo>
                <a:lnTo>
                  <a:pt x="2960533" y="0"/>
                </a:lnTo>
                <a:lnTo>
                  <a:pt x="2960533" y="2960533"/>
                </a:lnTo>
                <a:lnTo>
                  <a:pt x="0" y="2960533"/>
                </a:lnTo>
                <a:lnTo>
                  <a:pt x="0" y="0"/>
                </a:lnTo>
                <a:close/>
              </a:path>
            </a:pathLst>
          </a:custGeom>
          <a:blipFill>
            <a:blip r:embed="rId4"/>
            <a:stretch>
              <a:fillRect l="0" t="0" r="0" b="0"/>
            </a:stretch>
          </a:blipFill>
        </p:spPr>
      </p:sp>
      <p:sp>
        <p:nvSpPr>
          <p:cNvPr name="Freeform 7" id="7"/>
          <p:cNvSpPr/>
          <p:nvPr/>
        </p:nvSpPr>
        <p:spPr>
          <a:xfrm flipH="false" flipV="false" rot="0">
            <a:off x="10979806" y="6374578"/>
            <a:ext cx="2960533" cy="2960533"/>
          </a:xfrm>
          <a:custGeom>
            <a:avLst/>
            <a:gdLst/>
            <a:ahLst/>
            <a:cxnLst/>
            <a:rect r="r" b="b" t="t" l="l"/>
            <a:pathLst>
              <a:path h="2960533" w="2960533">
                <a:moveTo>
                  <a:pt x="0" y="0"/>
                </a:moveTo>
                <a:lnTo>
                  <a:pt x="2960533" y="0"/>
                </a:lnTo>
                <a:lnTo>
                  <a:pt x="2960533" y="2960533"/>
                </a:lnTo>
                <a:lnTo>
                  <a:pt x="0" y="2960533"/>
                </a:lnTo>
                <a:lnTo>
                  <a:pt x="0" y="0"/>
                </a:lnTo>
                <a:close/>
              </a:path>
            </a:pathLst>
          </a:custGeom>
          <a:blipFill>
            <a:blip r:embed="rId5"/>
            <a:stretch>
              <a:fillRect l="0" t="0" r="0" b="0"/>
            </a:stretch>
          </a:blipFill>
        </p:spPr>
      </p:sp>
      <p:sp>
        <p:nvSpPr>
          <p:cNvPr name="Freeform 8" id="8"/>
          <p:cNvSpPr/>
          <p:nvPr/>
        </p:nvSpPr>
        <p:spPr>
          <a:xfrm flipH="false" flipV="false" rot="0">
            <a:off x="14298767" y="6374578"/>
            <a:ext cx="2960533" cy="2960533"/>
          </a:xfrm>
          <a:custGeom>
            <a:avLst/>
            <a:gdLst/>
            <a:ahLst/>
            <a:cxnLst/>
            <a:rect r="r" b="b" t="t" l="l"/>
            <a:pathLst>
              <a:path h="2960533" w="2960533">
                <a:moveTo>
                  <a:pt x="0" y="0"/>
                </a:moveTo>
                <a:lnTo>
                  <a:pt x="2960533" y="0"/>
                </a:lnTo>
                <a:lnTo>
                  <a:pt x="2960533" y="2960533"/>
                </a:lnTo>
                <a:lnTo>
                  <a:pt x="0" y="2960533"/>
                </a:lnTo>
                <a:lnTo>
                  <a:pt x="0" y="0"/>
                </a:lnTo>
                <a:close/>
              </a:path>
            </a:pathLst>
          </a:custGeom>
          <a:blipFill>
            <a:blip r:embed="rId6"/>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p:cSld>
    <p:bg>
      <p:bgPr>
        <a:solidFill>
          <a:srgbClr val="B5E2F1"/>
        </a:solidFill>
      </p:bgPr>
    </p:bg>
    <p:spTree>
      <p:nvGrpSpPr>
        <p:cNvPr id="1" name=""/>
        <p:cNvGrpSpPr/>
        <p:nvPr/>
      </p:nvGrpSpPr>
      <p:grpSpPr>
        <a:xfrm>
          <a:off x="0" y="0"/>
          <a:ext cx="0" cy="0"/>
          <a:chOff x="0" y="0"/>
          <a:chExt cx="0" cy="0"/>
        </a:xfrm>
      </p:grpSpPr>
      <p:sp>
        <p:nvSpPr>
          <p:cNvPr name="TextBox 2" id="2"/>
          <p:cNvSpPr txBox="true"/>
          <p:nvPr/>
        </p:nvSpPr>
        <p:spPr>
          <a:xfrm rot="0">
            <a:off x="1028700" y="1057275"/>
            <a:ext cx="13610026" cy="2550413"/>
          </a:xfrm>
          <a:prstGeom prst="rect">
            <a:avLst/>
          </a:prstGeom>
        </p:spPr>
        <p:txBody>
          <a:bodyPr anchor="t" rtlCol="false" tIns="0" lIns="0" bIns="0" rIns="0">
            <a:spAutoFit/>
          </a:bodyPr>
          <a:lstStyle/>
          <a:p>
            <a:pPr algn="l">
              <a:lnSpc>
                <a:spcPts val="10031"/>
              </a:lnSpc>
            </a:pPr>
            <a:r>
              <a:rPr lang="en-US" sz="8647">
                <a:solidFill>
                  <a:srgbClr val="FFFFFF"/>
                </a:solidFill>
                <a:latin typeface="Martel 1 Heavy"/>
              </a:rPr>
              <a:t>Debrief and Complete the Survey</a:t>
            </a:r>
          </a:p>
        </p:txBody>
      </p:sp>
      <p:sp>
        <p:nvSpPr>
          <p:cNvPr name="TextBox 3" id="3"/>
          <p:cNvSpPr txBox="true"/>
          <p:nvPr/>
        </p:nvSpPr>
        <p:spPr>
          <a:xfrm rot="0">
            <a:off x="360233" y="4024935"/>
            <a:ext cx="17373458" cy="3233118"/>
          </a:xfrm>
          <a:prstGeom prst="rect">
            <a:avLst/>
          </a:prstGeom>
        </p:spPr>
        <p:txBody>
          <a:bodyPr anchor="t" rtlCol="false" tIns="0" lIns="0" bIns="0" rIns="0">
            <a:spAutoFit/>
          </a:bodyPr>
          <a:lstStyle/>
          <a:p>
            <a:pPr algn="l" marL="1063047" indent="-531524" lvl="1">
              <a:lnSpc>
                <a:spcPts val="6400"/>
              </a:lnSpc>
              <a:buFont typeface="Arial"/>
              <a:buChar char="•"/>
            </a:pPr>
            <a:r>
              <a:rPr lang="en-US" sz="4923">
                <a:solidFill>
                  <a:srgbClr val="000000"/>
                </a:solidFill>
                <a:latin typeface="Public Sans"/>
              </a:rPr>
              <a:t>Consider what you have thought and spoken about as you have worked through this guide. </a:t>
            </a:r>
          </a:p>
          <a:p>
            <a:pPr algn="l" marL="1063047" indent="-531524" lvl="1">
              <a:lnSpc>
                <a:spcPts val="6400"/>
              </a:lnSpc>
              <a:buFont typeface="Arial"/>
              <a:buChar char="•"/>
            </a:pPr>
            <a:r>
              <a:rPr lang="en-US" sz="4923">
                <a:solidFill>
                  <a:srgbClr val="000000"/>
                </a:solidFill>
                <a:latin typeface="Public Sans"/>
              </a:rPr>
              <a:t>Is there anything you would like to add as you reflect?</a:t>
            </a:r>
          </a:p>
          <a:p>
            <a:pPr algn="l" marL="1063047" indent="-531524" lvl="1">
              <a:lnSpc>
                <a:spcPts val="6400"/>
              </a:lnSpc>
              <a:buFont typeface="Arial"/>
              <a:buChar char="•"/>
            </a:pPr>
            <a:r>
              <a:rPr lang="en-US" sz="4923">
                <a:solidFill>
                  <a:srgbClr val="000000"/>
                </a:solidFill>
                <a:latin typeface="Public Sans"/>
              </a:rPr>
              <a:t>Take a few minutes to complete and submit your survey.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6F1"/>
        </a:solidFill>
      </p:bgPr>
    </p:bg>
    <p:spTree>
      <p:nvGrpSpPr>
        <p:cNvPr id="1" name=""/>
        <p:cNvGrpSpPr/>
        <p:nvPr/>
      </p:nvGrpSpPr>
      <p:grpSpPr>
        <a:xfrm>
          <a:off x="0" y="0"/>
          <a:ext cx="0" cy="0"/>
          <a:chOff x="0" y="0"/>
          <a:chExt cx="0" cy="0"/>
        </a:xfrm>
      </p:grpSpPr>
      <p:grpSp>
        <p:nvGrpSpPr>
          <p:cNvPr name="Group 2" id="2"/>
          <p:cNvGrpSpPr/>
          <p:nvPr/>
        </p:nvGrpSpPr>
        <p:grpSpPr>
          <a:xfrm rot="0">
            <a:off x="9469002" y="973332"/>
            <a:ext cx="7616846" cy="943206"/>
            <a:chOff x="0" y="0"/>
            <a:chExt cx="5562613" cy="688827"/>
          </a:xfrm>
        </p:grpSpPr>
        <p:sp>
          <p:nvSpPr>
            <p:cNvPr name="Freeform 3" id="3"/>
            <p:cNvSpPr/>
            <p:nvPr/>
          </p:nvSpPr>
          <p:spPr>
            <a:xfrm flipH="false" flipV="false" rot="0">
              <a:off x="0" y="0"/>
              <a:ext cx="5562614" cy="688827"/>
            </a:xfrm>
            <a:custGeom>
              <a:avLst/>
              <a:gdLst/>
              <a:ahLst/>
              <a:cxnLst/>
              <a:rect r="r" b="b" t="t" l="l"/>
              <a:pathLst>
                <a:path h="688827" w="5562614">
                  <a:moveTo>
                    <a:pt x="7115" y="0"/>
                  </a:moveTo>
                  <a:lnTo>
                    <a:pt x="5555498" y="0"/>
                  </a:lnTo>
                  <a:cubicBezTo>
                    <a:pt x="5557386" y="0"/>
                    <a:pt x="5559195" y="750"/>
                    <a:pt x="5560530" y="2084"/>
                  </a:cubicBezTo>
                  <a:cubicBezTo>
                    <a:pt x="5561864" y="3418"/>
                    <a:pt x="5562614" y="5228"/>
                    <a:pt x="5562614" y="7115"/>
                  </a:cubicBezTo>
                  <a:lnTo>
                    <a:pt x="5562614" y="681713"/>
                  </a:lnTo>
                  <a:cubicBezTo>
                    <a:pt x="5562614" y="685642"/>
                    <a:pt x="5559428" y="688827"/>
                    <a:pt x="5555498" y="688827"/>
                  </a:cubicBezTo>
                  <a:lnTo>
                    <a:pt x="7115" y="688827"/>
                  </a:lnTo>
                  <a:cubicBezTo>
                    <a:pt x="3185" y="688827"/>
                    <a:pt x="0" y="685642"/>
                    <a:pt x="0" y="681713"/>
                  </a:cubicBezTo>
                  <a:lnTo>
                    <a:pt x="0" y="7115"/>
                  </a:lnTo>
                  <a:cubicBezTo>
                    <a:pt x="0" y="3185"/>
                    <a:pt x="3185" y="0"/>
                    <a:pt x="7115" y="0"/>
                  </a:cubicBezTo>
                  <a:close/>
                </a:path>
              </a:pathLst>
            </a:custGeom>
            <a:solidFill>
              <a:srgbClr val="FFFFFF"/>
            </a:solidFill>
          </p:spPr>
        </p:sp>
        <p:sp>
          <p:nvSpPr>
            <p:cNvPr name="TextBox 4" id="4"/>
            <p:cNvSpPr txBox="true"/>
            <p:nvPr/>
          </p:nvSpPr>
          <p:spPr>
            <a:xfrm>
              <a:off x="0" y="38100"/>
              <a:ext cx="5562613" cy="650727"/>
            </a:xfrm>
            <a:prstGeom prst="rect">
              <a:avLst/>
            </a:prstGeom>
          </p:spPr>
          <p:txBody>
            <a:bodyPr anchor="ctr" rtlCol="false" tIns="24960" lIns="24960" bIns="24960" rIns="24960"/>
            <a:lstStyle/>
            <a:p>
              <a:pPr algn="ctr">
                <a:lnSpc>
                  <a:spcPts val="945"/>
                </a:lnSpc>
              </a:pPr>
            </a:p>
          </p:txBody>
        </p:sp>
      </p:grpSp>
      <p:grpSp>
        <p:nvGrpSpPr>
          <p:cNvPr name="Group 5" id="5"/>
          <p:cNvGrpSpPr/>
          <p:nvPr/>
        </p:nvGrpSpPr>
        <p:grpSpPr>
          <a:xfrm rot="0">
            <a:off x="9469002" y="2100432"/>
            <a:ext cx="7616846" cy="828996"/>
            <a:chOff x="0" y="0"/>
            <a:chExt cx="5562613" cy="605419"/>
          </a:xfrm>
        </p:grpSpPr>
        <p:sp>
          <p:nvSpPr>
            <p:cNvPr name="Freeform 6" id="6"/>
            <p:cNvSpPr/>
            <p:nvPr/>
          </p:nvSpPr>
          <p:spPr>
            <a:xfrm flipH="false" flipV="false" rot="0">
              <a:off x="0" y="0"/>
              <a:ext cx="5562614" cy="605419"/>
            </a:xfrm>
            <a:custGeom>
              <a:avLst/>
              <a:gdLst/>
              <a:ahLst/>
              <a:cxnLst/>
              <a:rect r="r" b="b" t="t" l="l"/>
              <a:pathLst>
                <a:path h="605419" w="5562614">
                  <a:moveTo>
                    <a:pt x="7115" y="0"/>
                  </a:moveTo>
                  <a:lnTo>
                    <a:pt x="5555498" y="0"/>
                  </a:lnTo>
                  <a:cubicBezTo>
                    <a:pt x="5557386" y="0"/>
                    <a:pt x="5559195" y="750"/>
                    <a:pt x="5560530" y="2084"/>
                  </a:cubicBezTo>
                  <a:cubicBezTo>
                    <a:pt x="5561864" y="3418"/>
                    <a:pt x="5562614" y="5228"/>
                    <a:pt x="5562614" y="7115"/>
                  </a:cubicBezTo>
                  <a:lnTo>
                    <a:pt x="5562614" y="598304"/>
                  </a:lnTo>
                  <a:cubicBezTo>
                    <a:pt x="5562614" y="602234"/>
                    <a:pt x="5559428" y="605419"/>
                    <a:pt x="5555498" y="605419"/>
                  </a:cubicBezTo>
                  <a:lnTo>
                    <a:pt x="7115" y="605419"/>
                  </a:lnTo>
                  <a:cubicBezTo>
                    <a:pt x="3185" y="605419"/>
                    <a:pt x="0" y="602234"/>
                    <a:pt x="0" y="598304"/>
                  </a:cubicBezTo>
                  <a:lnTo>
                    <a:pt x="0" y="7115"/>
                  </a:lnTo>
                  <a:cubicBezTo>
                    <a:pt x="0" y="3185"/>
                    <a:pt x="3185" y="0"/>
                    <a:pt x="7115" y="0"/>
                  </a:cubicBezTo>
                  <a:close/>
                </a:path>
              </a:pathLst>
            </a:custGeom>
            <a:solidFill>
              <a:srgbClr val="FFFFFF"/>
            </a:solidFill>
          </p:spPr>
        </p:sp>
        <p:sp>
          <p:nvSpPr>
            <p:cNvPr name="TextBox 7" id="7"/>
            <p:cNvSpPr txBox="true"/>
            <p:nvPr/>
          </p:nvSpPr>
          <p:spPr>
            <a:xfrm>
              <a:off x="0" y="38100"/>
              <a:ext cx="5562613" cy="567319"/>
            </a:xfrm>
            <a:prstGeom prst="rect">
              <a:avLst/>
            </a:prstGeom>
          </p:spPr>
          <p:txBody>
            <a:bodyPr anchor="ctr" rtlCol="false" tIns="24960" lIns="24960" bIns="24960" rIns="24960"/>
            <a:lstStyle/>
            <a:p>
              <a:pPr algn="ctr">
                <a:lnSpc>
                  <a:spcPts val="945"/>
                </a:lnSpc>
              </a:pPr>
            </a:p>
          </p:txBody>
        </p:sp>
      </p:grpSp>
      <p:grpSp>
        <p:nvGrpSpPr>
          <p:cNvPr name="Group 8" id="8"/>
          <p:cNvGrpSpPr/>
          <p:nvPr/>
        </p:nvGrpSpPr>
        <p:grpSpPr>
          <a:xfrm rot="0">
            <a:off x="9469002" y="3110403"/>
            <a:ext cx="7616846" cy="927285"/>
            <a:chOff x="0" y="0"/>
            <a:chExt cx="5562613" cy="677200"/>
          </a:xfrm>
        </p:grpSpPr>
        <p:sp>
          <p:nvSpPr>
            <p:cNvPr name="Freeform 9" id="9"/>
            <p:cNvSpPr/>
            <p:nvPr/>
          </p:nvSpPr>
          <p:spPr>
            <a:xfrm flipH="false" flipV="false" rot="0">
              <a:off x="0" y="0"/>
              <a:ext cx="5562614" cy="677200"/>
            </a:xfrm>
            <a:custGeom>
              <a:avLst/>
              <a:gdLst/>
              <a:ahLst/>
              <a:cxnLst/>
              <a:rect r="r" b="b" t="t" l="l"/>
              <a:pathLst>
                <a:path h="677200" w="5562614">
                  <a:moveTo>
                    <a:pt x="7115" y="0"/>
                  </a:moveTo>
                  <a:lnTo>
                    <a:pt x="5555498" y="0"/>
                  </a:lnTo>
                  <a:cubicBezTo>
                    <a:pt x="5557386" y="0"/>
                    <a:pt x="5559195" y="750"/>
                    <a:pt x="5560530" y="2084"/>
                  </a:cubicBezTo>
                  <a:cubicBezTo>
                    <a:pt x="5561864" y="3418"/>
                    <a:pt x="5562614" y="5228"/>
                    <a:pt x="5562614" y="7115"/>
                  </a:cubicBezTo>
                  <a:lnTo>
                    <a:pt x="5562614" y="670085"/>
                  </a:lnTo>
                  <a:cubicBezTo>
                    <a:pt x="5562614" y="674015"/>
                    <a:pt x="5559428" y="677200"/>
                    <a:pt x="5555498" y="677200"/>
                  </a:cubicBezTo>
                  <a:lnTo>
                    <a:pt x="7115" y="677200"/>
                  </a:lnTo>
                  <a:cubicBezTo>
                    <a:pt x="3185" y="677200"/>
                    <a:pt x="0" y="674015"/>
                    <a:pt x="0" y="670085"/>
                  </a:cubicBezTo>
                  <a:lnTo>
                    <a:pt x="0" y="7115"/>
                  </a:lnTo>
                  <a:cubicBezTo>
                    <a:pt x="0" y="3185"/>
                    <a:pt x="3185" y="0"/>
                    <a:pt x="7115" y="0"/>
                  </a:cubicBezTo>
                  <a:close/>
                </a:path>
              </a:pathLst>
            </a:custGeom>
            <a:solidFill>
              <a:srgbClr val="FFFFFF"/>
            </a:solidFill>
          </p:spPr>
        </p:sp>
        <p:sp>
          <p:nvSpPr>
            <p:cNvPr name="TextBox 10" id="10"/>
            <p:cNvSpPr txBox="true"/>
            <p:nvPr/>
          </p:nvSpPr>
          <p:spPr>
            <a:xfrm>
              <a:off x="0" y="38100"/>
              <a:ext cx="5562613" cy="639100"/>
            </a:xfrm>
            <a:prstGeom prst="rect">
              <a:avLst/>
            </a:prstGeom>
          </p:spPr>
          <p:txBody>
            <a:bodyPr anchor="ctr" rtlCol="false" tIns="24960" lIns="24960" bIns="24960" rIns="24960"/>
            <a:lstStyle/>
            <a:p>
              <a:pPr algn="ctr">
                <a:lnSpc>
                  <a:spcPts val="945"/>
                </a:lnSpc>
              </a:pPr>
            </a:p>
          </p:txBody>
        </p:sp>
      </p:grpSp>
      <p:grpSp>
        <p:nvGrpSpPr>
          <p:cNvPr name="Group 11" id="11"/>
          <p:cNvGrpSpPr/>
          <p:nvPr/>
        </p:nvGrpSpPr>
        <p:grpSpPr>
          <a:xfrm rot="0">
            <a:off x="9469002" y="4216215"/>
            <a:ext cx="7616846" cy="927285"/>
            <a:chOff x="0" y="0"/>
            <a:chExt cx="5562613" cy="677200"/>
          </a:xfrm>
        </p:grpSpPr>
        <p:sp>
          <p:nvSpPr>
            <p:cNvPr name="Freeform 12" id="12"/>
            <p:cNvSpPr/>
            <p:nvPr/>
          </p:nvSpPr>
          <p:spPr>
            <a:xfrm flipH="false" flipV="false" rot="0">
              <a:off x="0" y="0"/>
              <a:ext cx="5562614" cy="677200"/>
            </a:xfrm>
            <a:custGeom>
              <a:avLst/>
              <a:gdLst/>
              <a:ahLst/>
              <a:cxnLst/>
              <a:rect r="r" b="b" t="t" l="l"/>
              <a:pathLst>
                <a:path h="677200" w="5562614">
                  <a:moveTo>
                    <a:pt x="7115" y="0"/>
                  </a:moveTo>
                  <a:lnTo>
                    <a:pt x="5555498" y="0"/>
                  </a:lnTo>
                  <a:cubicBezTo>
                    <a:pt x="5557386" y="0"/>
                    <a:pt x="5559195" y="750"/>
                    <a:pt x="5560530" y="2084"/>
                  </a:cubicBezTo>
                  <a:cubicBezTo>
                    <a:pt x="5561864" y="3418"/>
                    <a:pt x="5562614" y="5228"/>
                    <a:pt x="5562614" y="7115"/>
                  </a:cubicBezTo>
                  <a:lnTo>
                    <a:pt x="5562614" y="670085"/>
                  </a:lnTo>
                  <a:cubicBezTo>
                    <a:pt x="5562614" y="674015"/>
                    <a:pt x="5559428" y="677200"/>
                    <a:pt x="5555498" y="677200"/>
                  </a:cubicBezTo>
                  <a:lnTo>
                    <a:pt x="7115" y="677200"/>
                  </a:lnTo>
                  <a:cubicBezTo>
                    <a:pt x="3185" y="677200"/>
                    <a:pt x="0" y="674015"/>
                    <a:pt x="0" y="670085"/>
                  </a:cubicBezTo>
                  <a:lnTo>
                    <a:pt x="0" y="7115"/>
                  </a:lnTo>
                  <a:cubicBezTo>
                    <a:pt x="0" y="3185"/>
                    <a:pt x="3185" y="0"/>
                    <a:pt x="7115" y="0"/>
                  </a:cubicBezTo>
                  <a:close/>
                </a:path>
              </a:pathLst>
            </a:custGeom>
            <a:solidFill>
              <a:srgbClr val="FFFFFF"/>
            </a:solidFill>
          </p:spPr>
        </p:sp>
        <p:sp>
          <p:nvSpPr>
            <p:cNvPr name="TextBox 13" id="13"/>
            <p:cNvSpPr txBox="true"/>
            <p:nvPr/>
          </p:nvSpPr>
          <p:spPr>
            <a:xfrm>
              <a:off x="0" y="38100"/>
              <a:ext cx="5562613" cy="639100"/>
            </a:xfrm>
            <a:prstGeom prst="rect">
              <a:avLst/>
            </a:prstGeom>
          </p:spPr>
          <p:txBody>
            <a:bodyPr anchor="ctr" rtlCol="false" tIns="24960" lIns="24960" bIns="24960" rIns="24960"/>
            <a:lstStyle/>
            <a:p>
              <a:pPr algn="ctr">
                <a:lnSpc>
                  <a:spcPts val="945"/>
                </a:lnSpc>
              </a:pPr>
            </a:p>
          </p:txBody>
        </p:sp>
      </p:grpSp>
      <p:sp>
        <p:nvSpPr>
          <p:cNvPr name="Freeform 14" id="14"/>
          <p:cNvSpPr/>
          <p:nvPr/>
        </p:nvSpPr>
        <p:spPr>
          <a:xfrm flipH="false" flipV="false" rot="0">
            <a:off x="11785624" y="5591175"/>
            <a:ext cx="4129949" cy="4129949"/>
          </a:xfrm>
          <a:custGeom>
            <a:avLst/>
            <a:gdLst/>
            <a:ahLst/>
            <a:cxnLst/>
            <a:rect r="r" b="b" t="t" l="l"/>
            <a:pathLst>
              <a:path h="4129949" w="4129949">
                <a:moveTo>
                  <a:pt x="0" y="0"/>
                </a:moveTo>
                <a:lnTo>
                  <a:pt x="4129950" y="0"/>
                </a:lnTo>
                <a:lnTo>
                  <a:pt x="4129950" y="4129949"/>
                </a:lnTo>
                <a:lnTo>
                  <a:pt x="0" y="4129949"/>
                </a:lnTo>
                <a:lnTo>
                  <a:pt x="0" y="0"/>
                </a:lnTo>
                <a:close/>
              </a:path>
            </a:pathLst>
          </a:custGeom>
          <a:blipFill>
            <a:blip r:embed="rId2"/>
            <a:stretch>
              <a:fillRect l="0" t="0" r="0" b="0"/>
            </a:stretch>
          </a:blipFill>
        </p:spPr>
      </p:sp>
      <p:sp>
        <p:nvSpPr>
          <p:cNvPr name="TextBox 15" id="15"/>
          <p:cNvSpPr txBox="true"/>
          <p:nvPr/>
        </p:nvSpPr>
        <p:spPr>
          <a:xfrm rot="0">
            <a:off x="426494" y="869280"/>
            <a:ext cx="6067627" cy="1863550"/>
          </a:xfrm>
          <a:prstGeom prst="rect">
            <a:avLst/>
          </a:prstGeom>
        </p:spPr>
        <p:txBody>
          <a:bodyPr anchor="t" rtlCol="false" tIns="0" lIns="0" bIns="0" rIns="0">
            <a:spAutoFit/>
          </a:bodyPr>
          <a:lstStyle/>
          <a:p>
            <a:pPr algn="l">
              <a:lnSpc>
                <a:spcPts val="7359"/>
              </a:lnSpc>
            </a:pPr>
            <a:r>
              <a:rPr lang="en-US" sz="6344">
                <a:solidFill>
                  <a:srgbClr val="000000"/>
                </a:solidFill>
                <a:latin typeface="Martel 1 Heavy"/>
              </a:rPr>
              <a:t>Thank You for Participating!</a:t>
            </a:r>
          </a:p>
        </p:txBody>
      </p:sp>
      <p:sp>
        <p:nvSpPr>
          <p:cNvPr name="TextBox 16" id="16"/>
          <p:cNvSpPr txBox="true"/>
          <p:nvPr/>
        </p:nvSpPr>
        <p:spPr>
          <a:xfrm rot="0">
            <a:off x="426494" y="3607130"/>
            <a:ext cx="8374373" cy="5320668"/>
          </a:xfrm>
          <a:prstGeom prst="rect">
            <a:avLst/>
          </a:prstGeom>
        </p:spPr>
        <p:txBody>
          <a:bodyPr anchor="t" rtlCol="false" tIns="0" lIns="0" bIns="0" rIns="0">
            <a:spAutoFit/>
          </a:bodyPr>
          <a:lstStyle/>
          <a:p>
            <a:pPr algn="l">
              <a:lnSpc>
                <a:spcPts val="5268"/>
              </a:lnSpc>
            </a:pPr>
            <a:r>
              <a:rPr lang="en-US" sz="4052">
                <a:solidFill>
                  <a:srgbClr val="000000"/>
                </a:solidFill>
                <a:latin typeface="Public Sans"/>
              </a:rPr>
              <a:t>Thank you for submitting your input for Emory’s 2025-2036 Sustainability Vision and Strategic Plan! </a:t>
            </a:r>
            <a:r>
              <a:rPr lang="en-US" sz="4052">
                <a:solidFill>
                  <a:srgbClr val="000000"/>
                </a:solidFill>
                <a:latin typeface="Public Sans"/>
              </a:rPr>
              <a:t>We hope that you continue your involvement in sustainability at Emory by checking out the links or scanning the QR code on the right!</a:t>
            </a:r>
          </a:p>
        </p:txBody>
      </p:sp>
      <p:sp>
        <p:nvSpPr>
          <p:cNvPr name="TextBox 17" id="17"/>
          <p:cNvSpPr txBox="true"/>
          <p:nvPr/>
        </p:nvSpPr>
        <p:spPr>
          <a:xfrm rot="0">
            <a:off x="9686046" y="1332214"/>
            <a:ext cx="6229528" cy="457239"/>
          </a:xfrm>
          <a:prstGeom prst="rect">
            <a:avLst/>
          </a:prstGeom>
        </p:spPr>
        <p:txBody>
          <a:bodyPr anchor="t" rtlCol="false" tIns="0" lIns="0" bIns="0" rIns="0">
            <a:spAutoFit/>
          </a:bodyPr>
          <a:lstStyle/>
          <a:p>
            <a:pPr algn="l">
              <a:lnSpc>
                <a:spcPts val="3512"/>
              </a:lnSpc>
            </a:pPr>
            <a:r>
              <a:rPr lang="en-US" sz="3658" spc="-300" u="sng">
                <a:solidFill>
                  <a:srgbClr val="000000"/>
                </a:solidFill>
                <a:latin typeface="Martel 2 Bold"/>
                <a:hlinkClick r:id="rId3" tooltip="https://emory.us3.list-manage.com/subscribe?u=1f31c4d8c6654d45469973f28&amp;id=9992e4a934"/>
              </a:rPr>
              <a:t>Sign up for our newsletter</a:t>
            </a:r>
          </a:p>
        </p:txBody>
      </p:sp>
      <p:sp>
        <p:nvSpPr>
          <p:cNvPr name="TextBox 18" id="18"/>
          <p:cNvSpPr txBox="true"/>
          <p:nvPr/>
        </p:nvSpPr>
        <p:spPr>
          <a:xfrm rot="0">
            <a:off x="9686046" y="2322735"/>
            <a:ext cx="9410922" cy="457239"/>
          </a:xfrm>
          <a:prstGeom prst="rect">
            <a:avLst/>
          </a:prstGeom>
        </p:spPr>
        <p:txBody>
          <a:bodyPr anchor="t" rtlCol="false" tIns="0" lIns="0" bIns="0" rIns="0">
            <a:spAutoFit/>
          </a:bodyPr>
          <a:lstStyle/>
          <a:p>
            <a:pPr algn="l">
              <a:lnSpc>
                <a:spcPts val="3512"/>
              </a:lnSpc>
            </a:pPr>
            <a:r>
              <a:rPr lang="en-US" sz="3658" spc="-300" u="sng">
                <a:solidFill>
                  <a:srgbClr val="000000"/>
                </a:solidFill>
                <a:latin typeface="Martel 2 Bold"/>
                <a:hlinkClick r:id="rId4" tooltip="https://docs.google.com/forms/d/e/1FAIpQLSc0gQQPp_hvqnvD7ho1Evy_6vLWtYfEjG7tiCnM1QpX2HlkCw/viewform"/>
              </a:rPr>
              <a:t>Become a Zero Waste Ambassador</a:t>
            </a:r>
          </a:p>
        </p:txBody>
      </p:sp>
      <p:sp>
        <p:nvSpPr>
          <p:cNvPr name="TextBox 19" id="19"/>
          <p:cNvSpPr txBox="true"/>
          <p:nvPr/>
        </p:nvSpPr>
        <p:spPr>
          <a:xfrm rot="0">
            <a:off x="9621969" y="3381851"/>
            <a:ext cx="6293605" cy="457239"/>
          </a:xfrm>
          <a:prstGeom prst="rect">
            <a:avLst/>
          </a:prstGeom>
        </p:spPr>
        <p:txBody>
          <a:bodyPr anchor="t" rtlCol="false" tIns="0" lIns="0" bIns="0" rIns="0">
            <a:spAutoFit/>
          </a:bodyPr>
          <a:lstStyle/>
          <a:p>
            <a:pPr algn="l">
              <a:lnSpc>
                <a:spcPts val="3512"/>
              </a:lnSpc>
            </a:pPr>
            <a:r>
              <a:rPr lang="en-US" sz="3658" spc="-300" u="sng">
                <a:solidFill>
                  <a:srgbClr val="000000"/>
                </a:solidFill>
                <a:latin typeface="Martel 2 Bold"/>
                <a:hlinkClick r:id="rId5" tooltip="https://sustainability.emory.edu/get-involved/sustainability-pledge/"/>
              </a:rPr>
              <a:t>Take the Sustainability Pledge</a:t>
            </a:r>
          </a:p>
        </p:txBody>
      </p:sp>
      <p:sp>
        <p:nvSpPr>
          <p:cNvPr name="TextBox 20" id="20"/>
          <p:cNvSpPr txBox="true"/>
          <p:nvPr/>
        </p:nvSpPr>
        <p:spPr>
          <a:xfrm rot="0">
            <a:off x="9605026" y="4435834"/>
            <a:ext cx="6801435" cy="457239"/>
          </a:xfrm>
          <a:prstGeom prst="rect">
            <a:avLst/>
          </a:prstGeom>
        </p:spPr>
        <p:txBody>
          <a:bodyPr anchor="t" rtlCol="false" tIns="0" lIns="0" bIns="0" rIns="0">
            <a:spAutoFit/>
          </a:bodyPr>
          <a:lstStyle/>
          <a:p>
            <a:pPr algn="l">
              <a:lnSpc>
                <a:spcPts val="3512"/>
              </a:lnSpc>
            </a:pPr>
            <a:r>
              <a:rPr lang="en-US" sz="3658" spc="-300" u="sng">
                <a:solidFill>
                  <a:srgbClr val="000000"/>
                </a:solidFill>
                <a:latin typeface="Martel 2 Bold"/>
                <a:hlinkClick r:id="rId6" tooltip="https://sustainability.emory.edu"/>
              </a:rPr>
              <a:t>Visit our website to learn more!</a:t>
            </a:r>
          </a:p>
        </p:txBody>
      </p:sp>
      <p:sp>
        <p:nvSpPr>
          <p:cNvPr name="Freeform 21" id="21">
            <a:hlinkClick r:id="rId9" tooltip="https://www.instagram.com/emorysustainability/"/>
          </p:cNvPr>
          <p:cNvSpPr/>
          <p:nvPr/>
        </p:nvSpPr>
        <p:spPr>
          <a:xfrm flipH="false" flipV="false" rot="0">
            <a:off x="10475985" y="5983480"/>
            <a:ext cx="936849" cy="936849"/>
          </a:xfrm>
          <a:custGeom>
            <a:avLst/>
            <a:gdLst/>
            <a:ahLst/>
            <a:cxnLst/>
            <a:rect r="r" b="b" t="t" l="l"/>
            <a:pathLst>
              <a:path h="936849" w="936849">
                <a:moveTo>
                  <a:pt x="0" y="0"/>
                </a:moveTo>
                <a:lnTo>
                  <a:pt x="936849" y="0"/>
                </a:lnTo>
                <a:lnTo>
                  <a:pt x="936849" y="936848"/>
                </a:lnTo>
                <a:lnTo>
                  <a:pt x="0" y="93684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a:hlinkClick r:id="rId12" tooltip="https://twitter.com/EmoryGreen"/>
          </p:cNvPr>
          <p:cNvSpPr/>
          <p:nvPr/>
        </p:nvSpPr>
        <p:spPr>
          <a:xfrm flipH="false" flipV="false" rot="0">
            <a:off x="10475985" y="8258621"/>
            <a:ext cx="936849" cy="936849"/>
          </a:xfrm>
          <a:custGeom>
            <a:avLst/>
            <a:gdLst/>
            <a:ahLst/>
            <a:cxnLst/>
            <a:rect r="r" b="b" t="t" l="l"/>
            <a:pathLst>
              <a:path h="936849" w="936849">
                <a:moveTo>
                  <a:pt x="0" y="0"/>
                </a:moveTo>
                <a:lnTo>
                  <a:pt x="936849" y="0"/>
                </a:lnTo>
                <a:lnTo>
                  <a:pt x="936849" y="936849"/>
                </a:lnTo>
                <a:lnTo>
                  <a:pt x="0" y="93684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3" id="23">
            <a:hlinkClick r:id="rId15" tooltip="https://www.facebook.com/emorysustainability"/>
          </p:cNvPr>
          <p:cNvSpPr/>
          <p:nvPr/>
        </p:nvSpPr>
        <p:spPr>
          <a:xfrm flipH="false" flipV="false" rot="0">
            <a:off x="10475985" y="7064242"/>
            <a:ext cx="936849" cy="936849"/>
          </a:xfrm>
          <a:custGeom>
            <a:avLst/>
            <a:gdLst/>
            <a:ahLst/>
            <a:cxnLst/>
            <a:rect r="r" b="b" t="t" l="l"/>
            <a:pathLst>
              <a:path h="936849" w="936849">
                <a:moveTo>
                  <a:pt x="0" y="0"/>
                </a:moveTo>
                <a:lnTo>
                  <a:pt x="936849" y="0"/>
                </a:lnTo>
                <a:lnTo>
                  <a:pt x="936849" y="936849"/>
                </a:lnTo>
                <a:lnTo>
                  <a:pt x="0" y="93684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6F1"/>
        </a:solidFill>
      </p:bgPr>
    </p:bg>
    <p:spTree>
      <p:nvGrpSpPr>
        <p:cNvPr id="1" name=""/>
        <p:cNvGrpSpPr/>
        <p:nvPr/>
      </p:nvGrpSpPr>
      <p:grpSpPr>
        <a:xfrm>
          <a:off x="0" y="0"/>
          <a:ext cx="0" cy="0"/>
          <a:chOff x="0" y="0"/>
          <a:chExt cx="0" cy="0"/>
        </a:xfrm>
      </p:grpSpPr>
      <p:grpSp>
        <p:nvGrpSpPr>
          <p:cNvPr name="Group 2" id="2"/>
          <p:cNvGrpSpPr/>
          <p:nvPr/>
        </p:nvGrpSpPr>
        <p:grpSpPr>
          <a:xfrm rot="0">
            <a:off x="681399" y="698452"/>
            <a:ext cx="16925201" cy="8890096"/>
            <a:chOff x="0" y="0"/>
            <a:chExt cx="1506451" cy="791275"/>
          </a:xfrm>
        </p:grpSpPr>
        <p:sp>
          <p:nvSpPr>
            <p:cNvPr name="Freeform 3" id="3"/>
            <p:cNvSpPr/>
            <p:nvPr/>
          </p:nvSpPr>
          <p:spPr>
            <a:xfrm flipH="false" flipV="false" rot="0">
              <a:off x="0" y="0"/>
              <a:ext cx="1506451" cy="791275"/>
            </a:xfrm>
            <a:custGeom>
              <a:avLst/>
              <a:gdLst/>
              <a:ahLst/>
              <a:cxnLst/>
              <a:rect r="r" b="b" t="t" l="l"/>
              <a:pathLst>
                <a:path h="791275" w="1506451">
                  <a:moveTo>
                    <a:pt x="0" y="0"/>
                  </a:moveTo>
                  <a:lnTo>
                    <a:pt x="1506451" y="0"/>
                  </a:lnTo>
                  <a:lnTo>
                    <a:pt x="1506451" y="791275"/>
                  </a:lnTo>
                  <a:lnTo>
                    <a:pt x="0" y="791275"/>
                  </a:lnTo>
                  <a:close/>
                </a:path>
              </a:pathLst>
            </a:custGeom>
            <a:solidFill>
              <a:srgbClr val="FBF6F1"/>
            </a:solidFill>
          </p:spPr>
        </p:sp>
        <p:sp>
          <p:nvSpPr>
            <p:cNvPr name="TextBox 4" id="4"/>
            <p:cNvSpPr txBox="true"/>
            <p:nvPr/>
          </p:nvSpPr>
          <p:spPr>
            <a:xfrm>
              <a:off x="0" y="-38100"/>
              <a:ext cx="1506451" cy="829375"/>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465844" y="1066800"/>
            <a:ext cx="16577901" cy="3286125"/>
          </a:xfrm>
          <a:prstGeom prst="rect">
            <a:avLst/>
          </a:prstGeom>
        </p:spPr>
        <p:txBody>
          <a:bodyPr anchor="t" rtlCol="false" tIns="0" lIns="0" bIns="0" rIns="0">
            <a:spAutoFit/>
          </a:bodyPr>
          <a:lstStyle/>
          <a:p>
            <a:pPr algn="l">
              <a:lnSpc>
                <a:spcPts val="8699"/>
              </a:lnSpc>
            </a:pPr>
            <a:r>
              <a:rPr lang="en-US" sz="7499">
                <a:solidFill>
                  <a:srgbClr val="94AB6F"/>
                </a:solidFill>
                <a:latin typeface="Martel 1 Heavy"/>
              </a:rPr>
              <a:t>Emory’s 2025-2036 Sustainability Vision and Strategic Plan</a:t>
            </a:r>
          </a:p>
        </p:txBody>
      </p:sp>
      <p:sp>
        <p:nvSpPr>
          <p:cNvPr name="TextBox 6" id="6"/>
          <p:cNvSpPr txBox="true"/>
          <p:nvPr/>
        </p:nvSpPr>
        <p:spPr>
          <a:xfrm rot="0">
            <a:off x="1465844" y="4564380"/>
            <a:ext cx="15356312" cy="5461635"/>
          </a:xfrm>
          <a:prstGeom prst="rect">
            <a:avLst/>
          </a:prstGeom>
        </p:spPr>
        <p:txBody>
          <a:bodyPr anchor="t" rtlCol="false" tIns="0" lIns="0" bIns="0" rIns="0">
            <a:spAutoFit/>
          </a:bodyPr>
          <a:lstStyle/>
          <a:p>
            <a:pPr algn="just">
              <a:lnSpc>
                <a:spcPts val="3374"/>
              </a:lnSpc>
            </a:pPr>
            <a:r>
              <a:rPr lang="en-US" sz="2499" spc="149">
                <a:solidFill>
                  <a:srgbClr val="94AB6F"/>
                </a:solidFill>
                <a:latin typeface="Public Sans Bold"/>
              </a:rPr>
              <a:t>This year, Emory is launching the creation of its third Sustainability Vision and Strategic Plan, which will establish and guide Emory’s ambitions to model transformative practices and sustainable choices at every level. </a:t>
            </a:r>
          </a:p>
          <a:p>
            <a:pPr algn="just">
              <a:lnSpc>
                <a:spcPts val="3374"/>
              </a:lnSpc>
            </a:pPr>
          </a:p>
          <a:p>
            <a:pPr algn="just">
              <a:lnSpc>
                <a:spcPts val="3374"/>
              </a:lnSpc>
            </a:pPr>
            <a:r>
              <a:rPr lang="en-US" sz="2499" spc="149">
                <a:solidFill>
                  <a:srgbClr val="94AB6F"/>
                </a:solidFill>
                <a:latin typeface="Public Sans Bold"/>
              </a:rPr>
              <a:t>To ensure that the new plan honors the entire Emory Community, your input is essential! The Office of Sustainability Initiatives and Sustainability Visioning Committee are seeking the community’s input on your sustainability priorities. This guide is a tool to help you share your feedback and input individually or in a group of colleagues or friends.  </a:t>
            </a:r>
          </a:p>
          <a:p>
            <a:pPr algn="just">
              <a:lnSpc>
                <a:spcPts val="3914"/>
              </a:lnSpc>
            </a:pPr>
          </a:p>
          <a:p>
            <a:pPr algn="just">
              <a:lnSpc>
                <a:spcPts val="3374"/>
              </a:lnSpc>
            </a:pPr>
            <a:r>
              <a:rPr lang="en-US" sz="2499" spc="149">
                <a:solidFill>
                  <a:srgbClr val="000000"/>
                </a:solidFill>
                <a:latin typeface="Public Sans Bold"/>
              </a:rPr>
              <a:t>Move through this guide to learn more about the upcoming Sustainability Vision, to discuss or think about sustainability at Emory, and to share your input! A </a:t>
            </a:r>
            <a:r>
              <a:rPr lang="en-US" sz="2499" spc="149" u="sng">
                <a:solidFill>
                  <a:srgbClr val="000000"/>
                </a:solidFill>
                <a:latin typeface="Public Sans Bold"/>
                <a:hlinkClick r:id="rId2" tooltip="https://sustainability.emory.edu/resources/sustainability-vision-community-input-facilitators-guide/"/>
              </a:rPr>
              <a:t>Facilitator‘s Guide is available</a:t>
            </a:r>
            <a:r>
              <a:rPr lang="en-US" sz="2499" spc="149">
                <a:solidFill>
                  <a:srgbClr val="000000"/>
                </a:solidFill>
                <a:latin typeface="Public Sans Bold"/>
              </a:rPr>
              <a:t> to accompany this presentation.</a:t>
            </a:r>
          </a:p>
          <a:p>
            <a:pPr algn="just" marL="0" indent="0" lvl="0">
              <a:lnSpc>
                <a:spcPts val="2834"/>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51BBDB"/>
        </a:solidFill>
      </p:bgPr>
    </p:bg>
    <p:spTree>
      <p:nvGrpSpPr>
        <p:cNvPr id="1" name=""/>
        <p:cNvGrpSpPr/>
        <p:nvPr/>
      </p:nvGrpSpPr>
      <p:grpSpPr>
        <a:xfrm>
          <a:off x="0" y="0"/>
          <a:ext cx="0" cy="0"/>
          <a:chOff x="0" y="0"/>
          <a:chExt cx="0" cy="0"/>
        </a:xfrm>
      </p:grpSpPr>
      <p:sp>
        <p:nvSpPr>
          <p:cNvPr name="TextBox 2" id="2"/>
          <p:cNvSpPr txBox="true"/>
          <p:nvPr/>
        </p:nvSpPr>
        <p:spPr>
          <a:xfrm rot="0">
            <a:off x="1440190" y="1986351"/>
            <a:ext cx="8180060" cy="2190750"/>
          </a:xfrm>
          <a:prstGeom prst="rect">
            <a:avLst/>
          </a:prstGeom>
        </p:spPr>
        <p:txBody>
          <a:bodyPr anchor="t" rtlCol="false" tIns="0" lIns="0" bIns="0" rIns="0">
            <a:spAutoFit/>
          </a:bodyPr>
          <a:lstStyle/>
          <a:p>
            <a:pPr algn="l">
              <a:lnSpc>
                <a:spcPts val="8699"/>
              </a:lnSpc>
            </a:pPr>
            <a:r>
              <a:rPr lang="en-US" sz="7499">
                <a:solidFill>
                  <a:srgbClr val="FBF6F1"/>
                </a:solidFill>
                <a:latin typeface="Martel 1 Heavy"/>
              </a:rPr>
              <a:t>How to Participate</a:t>
            </a:r>
          </a:p>
        </p:txBody>
      </p:sp>
      <p:sp>
        <p:nvSpPr>
          <p:cNvPr name="TextBox 3" id="3"/>
          <p:cNvSpPr txBox="true"/>
          <p:nvPr/>
        </p:nvSpPr>
        <p:spPr>
          <a:xfrm rot="0">
            <a:off x="1440190" y="4869395"/>
            <a:ext cx="7703810" cy="3328035"/>
          </a:xfrm>
          <a:prstGeom prst="rect">
            <a:avLst/>
          </a:prstGeom>
        </p:spPr>
        <p:txBody>
          <a:bodyPr anchor="t" rtlCol="false" tIns="0" lIns="0" bIns="0" rIns="0">
            <a:spAutoFit/>
          </a:bodyPr>
          <a:lstStyle/>
          <a:p>
            <a:pPr algn="l">
              <a:lnSpc>
                <a:spcPts val="3779"/>
              </a:lnSpc>
              <a:spcBef>
                <a:spcPct val="0"/>
              </a:spcBef>
            </a:pPr>
            <a:r>
              <a:rPr lang="en-US" sz="2799" spc="167">
                <a:solidFill>
                  <a:srgbClr val="FBF6F1"/>
                </a:solidFill>
                <a:latin typeface="Public Sans Bold"/>
              </a:rPr>
              <a:t>This Guide is a tool to help the Emory community submit their input on Emory’s upcoming Sustainability Vision. Use this guide on your own or in a small group of colleagues or friends. The guide will help you move through the following steps:</a:t>
            </a:r>
          </a:p>
        </p:txBody>
      </p:sp>
      <p:grpSp>
        <p:nvGrpSpPr>
          <p:cNvPr name="Group 4" id="4"/>
          <p:cNvGrpSpPr/>
          <p:nvPr/>
        </p:nvGrpSpPr>
        <p:grpSpPr>
          <a:xfrm rot="0">
            <a:off x="10261239" y="1170261"/>
            <a:ext cx="6998061" cy="2561528"/>
            <a:chOff x="0" y="0"/>
            <a:chExt cx="2342659" cy="857492"/>
          </a:xfrm>
        </p:grpSpPr>
        <p:sp>
          <p:nvSpPr>
            <p:cNvPr name="Freeform 5" id="5"/>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FBF6F1"/>
            </a:solidFill>
          </p:spPr>
        </p:sp>
        <p:sp>
          <p:nvSpPr>
            <p:cNvPr name="TextBox 6" id="6"/>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10691697" y="1975728"/>
            <a:ext cx="1578952" cy="1160145"/>
          </a:xfrm>
          <a:prstGeom prst="rect">
            <a:avLst/>
          </a:prstGeom>
        </p:spPr>
        <p:txBody>
          <a:bodyPr anchor="t" rtlCol="false" tIns="0" lIns="0" bIns="0" rIns="0">
            <a:spAutoFit/>
          </a:bodyPr>
          <a:lstStyle/>
          <a:p>
            <a:pPr algn="l">
              <a:lnSpc>
                <a:spcPts val="8640"/>
              </a:lnSpc>
            </a:pPr>
            <a:r>
              <a:rPr lang="en-US" sz="9000" spc="-738">
                <a:solidFill>
                  <a:srgbClr val="000000"/>
                </a:solidFill>
                <a:latin typeface="Martel 1 Bold"/>
              </a:rPr>
              <a:t>01.</a:t>
            </a:r>
          </a:p>
        </p:txBody>
      </p:sp>
      <p:grpSp>
        <p:nvGrpSpPr>
          <p:cNvPr name="Group 8" id="8"/>
          <p:cNvGrpSpPr/>
          <p:nvPr/>
        </p:nvGrpSpPr>
        <p:grpSpPr>
          <a:xfrm rot="0">
            <a:off x="10261239" y="3862348"/>
            <a:ext cx="6998061" cy="2561528"/>
            <a:chOff x="0" y="0"/>
            <a:chExt cx="2342659" cy="857492"/>
          </a:xfrm>
        </p:grpSpPr>
        <p:sp>
          <p:nvSpPr>
            <p:cNvPr name="Freeform 9" id="9"/>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FBF6F1"/>
            </a:solidFill>
          </p:spPr>
        </p:sp>
        <p:sp>
          <p:nvSpPr>
            <p:cNvPr name="TextBox 10" id="10"/>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grpSp>
        <p:nvGrpSpPr>
          <p:cNvPr name="Group 11" id="11"/>
          <p:cNvGrpSpPr/>
          <p:nvPr/>
        </p:nvGrpSpPr>
        <p:grpSpPr>
          <a:xfrm rot="0">
            <a:off x="10261239" y="6557226"/>
            <a:ext cx="6998061" cy="2561528"/>
            <a:chOff x="0" y="0"/>
            <a:chExt cx="2342659" cy="857492"/>
          </a:xfrm>
        </p:grpSpPr>
        <p:sp>
          <p:nvSpPr>
            <p:cNvPr name="Freeform 12" id="12"/>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FBF6F1"/>
            </a:solidFill>
          </p:spPr>
        </p:sp>
        <p:sp>
          <p:nvSpPr>
            <p:cNvPr name="TextBox 13" id="13"/>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sp>
        <p:nvSpPr>
          <p:cNvPr name="TextBox 14" id="14"/>
          <p:cNvSpPr txBox="true"/>
          <p:nvPr/>
        </p:nvSpPr>
        <p:spPr>
          <a:xfrm rot="0">
            <a:off x="10691697" y="4645342"/>
            <a:ext cx="1578952" cy="1160145"/>
          </a:xfrm>
          <a:prstGeom prst="rect">
            <a:avLst/>
          </a:prstGeom>
        </p:spPr>
        <p:txBody>
          <a:bodyPr anchor="t" rtlCol="false" tIns="0" lIns="0" bIns="0" rIns="0">
            <a:spAutoFit/>
          </a:bodyPr>
          <a:lstStyle/>
          <a:p>
            <a:pPr algn="l">
              <a:lnSpc>
                <a:spcPts val="8640"/>
              </a:lnSpc>
            </a:pPr>
            <a:r>
              <a:rPr lang="en-US" sz="9000" spc="-738">
                <a:solidFill>
                  <a:srgbClr val="000000"/>
                </a:solidFill>
                <a:latin typeface="Martel 1 Bold"/>
              </a:rPr>
              <a:t>02.</a:t>
            </a:r>
          </a:p>
        </p:txBody>
      </p:sp>
      <p:sp>
        <p:nvSpPr>
          <p:cNvPr name="TextBox 15" id="15"/>
          <p:cNvSpPr txBox="true"/>
          <p:nvPr/>
        </p:nvSpPr>
        <p:spPr>
          <a:xfrm rot="0">
            <a:off x="10691697" y="7362692"/>
            <a:ext cx="1578952" cy="1160145"/>
          </a:xfrm>
          <a:prstGeom prst="rect">
            <a:avLst/>
          </a:prstGeom>
        </p:spPr>
        <p:txBody>
          <a:bodyPr anchor="t" rtlCol="false" tIns="0" lIns="0" bIns="0" rIns="0">
            <a:spAutoFit/>
          </a:bodyPr>
          <a:lstStyle/>
          <a:p>
            <a:pPr algn="l">
              <a:lnSpc>
                <a:spcPts val="8640"/>
              </a:lnSpc>
            </a:pPr>
            <a:r>
              <a:rPr lang="en-US" sz="9000" spc="-738">
                <a:solidFill>
                  <a:srgbClr val="000000"/>
                </a:solidFill>
                <a:latin typeface="Martel 1 Bold"/>
              </a:rPr>
              <a:t>03.</a:t>
            </a:r>
          </a:p>
        </p:txBody>
      </p:sp>
      <p:sp>
        <p:nvSpPr>
          <p:cNvPr name="TextBox 16" id="16"/>
          <p:cNvSpPr txBox="true"/>
          <p:nvPr/>
        </p:nvSpPr>
        <p:spPr>
          <a:xfrm rot="0">
            <a:off x="12580858" y="1721410"/>
            <a:ext cx="4132127" cy="1238250"/>
          </a:xfrm>
          <a:prstGeom prst="rect">
            <a:avLst/>
          </a:prstGeom>
        </p:spPr>
        <p:txBody>
          <a:bodyPr anchor="t" rtlCol="false" tIns="0" lIns="0" bIns="0" rIns="0">
            <a:spAutoFit/>
          </a:bodyPr>
          <a:lstStyle/>
          <a:p>
            <a:pPr algn="just" marL="0" indent="0" lvl="0">
              <a:lnSpc>
                <a:spcPts val="3374"/>
              </a:lnSpc>
              <a:spcBef>
                <a:spcPct val="0"/>
              </a:spcBef>
            </a:pPr>
            <a:r>
              <a:rPr lang="en-US" sz="2499" spc="39">
                <a:solidFill>
                  <a:srgbClr val="000000"/>
                </a:solidFill>
                <a:latin typeface="Montserrat Semi-Bold"/>
              </a:rPr>
              <a:t>Review the background resources individually or as a group</a:t>
            </a:r>
          </a:p>
        </p:txBody>
      </p:sp>
      <p:sp>
        <p:nvSpPr>
          <p:cNvPr name="TextBox 17" id="17"/>
          <p:cNvSpPr txBox="true"/>
          <p:nvPr/>
        </p:nvSpPr>
        <p:spPr>
          <a:xfrm rot="0">
            <a:off x="12580858" y="4190102"/>
            <a:ext cx="4132127" cy="1657350"/>
          </a:xfrm>
          <a:prstGeom prst="rect">
            <a:avLst/>
          </a:prstGeom>
        </p:spPr>
        <p:txBody>
          <a:bodyPr anchor="t" rtlCol="false" tIns="0" lIns="0" bIns="0" rIns="0">
            <a:spAutoFit/>
          </a:bodyPr>
          <a:lstStyle/>
          <a:p>
            <a:pPr algn="just" marL="0" indent="0" lvl="0">
              <a:lnSpc>
                <a:spcPts val="3374"/>
              </a:lnSpc>
              <a:spcBef>
                <a:spcPct val="0"/>
              </a:spcBef>
            </a:pPr>
            <a:r>
              <a:rPr lang="en-US" sz="2499" spc="39">
                <a:solidFill>
                  <a:srgbClr val="000000"/>
                </a:solidFill>
                <a:latin typeface="Montserrat Semi-Bold"/>
              </a:rPr>
              <a:t>Spend time thinking or talking about each topic and filling out the input survey</a:t>
            </a:r>
          </a:p>
        </p:txBody>
      </p:sp>
      <p:sp>
        <p:nvSpPr>
          <p:cNvPr name="TextBox 18" id="18"/>
          <p:cNvSpPr txBox="true"/>
          <p:nvPr/>
        </p:nvSpPr>
        <p:spPr>
          <a:xfrm rot="0">
            <a:off x="12580858" y="7108374"/>
            <a:ext cx="4132127" cy="819150"/>
          </a:xfrm>
          <a:prstGeom prst="rect">
            <a:avLst/>
          </a:prstGeom>
        </p:spPr>
        <p:txBody>
          <a:bodyPr anchor="t" rtlCol="false" tIns="0" lIns="0" bIns="0" rIns="0">
            <a:spAutoFit/>
          </a:bodyPr>
          <a:lstStyle/>
          <a:p>
            <a:pPr algn="just" marL="0" indent="0" lvl="0">
              <a:lnSpc>
                <a:spcPts val="3374"/>
              </a:lnSpc>
              <a:spcBef>
                <a:spcPct val="0"/>
              </a:spcBef>
            </a:pPr>
            <a:r>
              <a:rPr lang="en-US" sz="2499" spc="39">
                <a:solidFill>
                  <a:srgbClr val="000000"/>
                </a:solidFill>
                <a:latin typeface="Montserrat Semi-Bold"/>
              </a:rPr>
              <a:t>Debrief and submit the input survey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B674"/>
        </a:solidFill>
      </p:bgPr>
    </p:bg>
    <p:spTree>
      <p:nvGrpSpPr>
        <p:cNvPr id="1" name=""/>
        <p:cNvGrpSpPr/>
        <p:nvPr/>
      </p:nvGrpSpPr>
      <p:grpSpPr>
        <a:xfrm>
          <a:off x="0" y="0"/>
          <a:ext cx="0" cy="0"/>
          <a:chOff x="0" y="0"/>
          <a:chExt cx="0" cy="0"/>
        </a:xfrm>
      </p:grpSpPr>
      <p:grpSp>
        <p:nvGrpSpPr>
          <p:cNvPr name="Group 2" id="2"/>
          <p:cNvGrpSpPr/>
          <p:nvPr/>
        </p:nvGrpSpPr>
        <p:grpSpPr>
          <a:xfrm rot="0">
            <a:off x="6718305" y="5143500"/>
            <a:ext cx="5070480" cy="7639252"/>
            <a:chOff x="0" y="0"/>
            <a:chExt cx="1959087" cy="2951586"/>
          </a:xfrm>
        </p:grpSpPr>
        <p:sp>
          <p:nvSpPr>
            <p:cNvPr name="Freeform 3" id="3"/>
            <p:cNvSpPr/>
            <p:nvPr/>
          </p:nvSpPr>
          <p:spPr>
            <a:xfrm flipH="false" flipV="false" rot="0">
              <a:off x="0" y="0"/>
              <a:ext cx="1959087" cy="2951586"/>
            </a:xfrm>
            <a:custGeom>
              <a:avLst/>
              <a:gdLst/>
              <a:ahLst/>
              <a:cxnLst/>
              <a:rect r="r" b="b" t="t" l="l"/>
              <a:pathLst>
                <a:path h="2951586" w="1959087">
                  <a:moveTo>
                    <a:pt x="22903" y="0"/>
                  </a:moveTo>
                  <a:lnTo>
                    <a:pt x="1936184" y="0"/>
                  </a:lnTo>
                  <a:cubicBezTo>
                    <a:pt x="1948833" y="0"/>
                    <a:pt x="1959087" y="10254"/>
                    <a:pt x="1959087" y="22903"/>
                  </a:cubicBezTo>
                  <a:lnTo>
                    <a:pt x="1959087" y="2928683"/>
                  </a:lnTo>
                  <a:cubicBezTo>
                    <a:pt x="1959087" y="2941332"/>
                    <a:pt x="1948833" y="2951586"/>
                    <a:pt x="1936184" y="2951586"/>
                  </a:cubicBezTo>
                  <a:lnTo>
                    <a:pt x="22903" y="2951586"/>
                  </a:lnTo>
                  <a:cubicBezTo>
                    <a:pt x="10254" y="2951586"/>
                    <a:pt x="0" y="2941332"/>
                    <a:pt x="0" y="2928683"/>
                  </a:cubicBezTo>
                  <a:lnTo>
                    <a:pt x="0" y="22903"/>
                  </a:lnTo>
                  <a:cubicBezTo>
                    <a:pt x="0" y="10254"/>
                    <a:pt x="10254" y="0"/>
                    <a:pt x="22903" y="0"/>
                  </a:cubicBezTo>
                  <a:close/>
                </a:path>
              </a:pathLst>
            </a:custGeom>
            <a:solidFill>
              <a:srgbClr val="FBF6F1"/>
            </a:solidFill>
          </p:spPr>
        </p:sp>
        <p:sp>
          <p:nvSpPr>
            <p:cNvPr name="TextBox 4" id="4"/>
            <p:cNvSpPr txBox="true"/>
            <p:nvPr/>
          </p:nvSpPr>
          <p:spPr>
            <a:xfrm>
              <a:off x="0" y="85725"/>
              <a:ext cx="1959087" cy="2865861"/>
            </a:xfrm>
            <a:prstGeom prst="rect">
              <a:avLst/>
            </a:prstGeom>
          </p:spPr>
          <p:txBody>
            <a:bodyPr anchor="ctr" rtlCol="false" tIns="50800" lIns="50800" bIns="50800" rIns="50800"/>
            <a:lstStyle/>
            <a:p>
              <a:pPr algn="ctr">
                <a:lnSpc>
                  <a:spcPts val="1925"/>
                </a:lnSpc>
              </a:pPr>
            </a:p>
          </p:txBody>
        </p:sp>
      </p:grpSp>
      <p:grpSp>
        <p:nvGrpSpPr>
          <p:cNvPr name="Group 5" id="5"/>
          <p:cNvGrpSpPr/>
          <p:nvPr/>
        </p:nvGrpSpPr>
        <p:grpSpPr>
          <a:xfrm rot="0">
            <a:off x="1028700" y="5143500"/>
            <a:ext cx="5070480" cy="7875008"/>
            <a:chOff x="0" y="0"/>
            <a:chExt cx="1959087" cy="3042675"/>
          </a:xfrm>
        </p:grpSpPr>
        <p:sp>
          <p:nvSpPr>
            <p:cNvPr name="Freeform 6" id="6"/>
            <p:cNvSpPr/>
            <p:nvPr/>
          </p:nvSpPr>
          <p:spPr>
            <a:xfrm flipH="false" flipV="false" rot="0">
              <a:off x="0" y="0"/>
              <a:ext cx="1959087" cy="3042675"/>
            </a:xfrm>
            <a:custGeom>
              <a:avLst/>
              <a:gdLst/>
              <a:ahLst/>
              <a:cxnLst/>
              <a:rect r="r" b="b" t="t" l="l"/>
              <a:pathLst>
                <a:path h="3042675" w="1959087">
                  <a:moveTo>
                    <a:pt x="22903" y="0"/>
                  </a:moveTo>
                  <a:lnTo>
                    <a:pt x="1936184" y="0"/>
                  </a:lnTo>
                  <a:cubicBezTo>
                    <a:pt x="1948833" y="0"/>
                    <a:pt x="1959087" y="10254"/>
                    <a:pt x="1959087" y="22903"/>
                  </a:cubicBezTo>
                  <a:lnTo>
                    <a:pt x="1959087" y="3019772"/>
                  </a:lnTo>
                  <a:cubicBezTo>
                    <a:pt x="1959087" y="3032421"/>
                    <a:pt x="1948833" y="3042675"/>
                    <a:pt x="1936184" y="3042675"/>
                  </a:cubicBezTo>
                  <a:lnTo>
                    <a:pt x="22903" y="3042675"/>
                  </a:lnTo>
                  <a:cubicBezTo>
                    <a:pt x="16829" y="3042675"/>
                    <a:pt x="11003" y="3040262"/>
                    <a:pt x="6708" y="3035967"/>
                  </a:cubicBezTo>
                  <a:cubicBezTo>
                    <a:pt x="2413" y="3031672"/>
                    <a:pt x="0" y="3025847"/>
                    <a:pt x="0" y="3019772"/>
                  </a:cubicBezTo>
                  <a:lnTo>
                    <a:pt x="0" y="22903"/>
                  </a:lnTo>
                  <a:cubicBezTo>
                    <a:pt x="0" y="10254"/>
                    <a:pt x="10254" y="0"/>
                    <a:pt x="22903" y="0"/>
                  </a:cubicBezTo>
                  <a:close/>
                </a:path>
              </a:pathLst>
            </a:custGeom>
            <a:solidFill>
              <a:srgbClr val="FBF6F1"/>
            </a:solidFill>
          </p:spPr>
        </p:sp>
        <p:sp>
          <p:nvSpPr>
            <p:cNvPr name="TextBox 7" id="7"/>
            <p:cNvSpPr txBox="true"/>
            <p:nvPr/>
          </p:nvSpPr>
          <p:spPr>
            <a:xfrm>
              <a:off x="0" y="85725"/>
              <a:ext cx="1959087" cy="2956950"/>
            </a:xfrm>
            <a:prstGeom prst="rect">
              <a:avLst/>
            </a:prstGeom>
          </p:spPr>
          <p:txBody>
            <a:bodyPr anchor="ctr" rtlCol="false" tIns="50800" lIns="50800" bIns="50800" rIns="50800"/>
            <a:lstStyle/>
            <a:p>
              <a:pPr algn="ctr">
                <a:lnSpc>
                  <a:spcPts val="1925"/>
                </a:lnSpc>
              </a:pPr>
            </a:p>
          </p:txBody>
        </p:sp>
      </p:grpSp>
      <p:grpSp>
        <p:nvGrpSpPr>
          <p:cNvPr name="Group 8" id="8"/>
          <p:cNvGrpSpPr/>
          <p:nvPr/>
        </p:nvGrpSpPr>
        <p:grpSpPr>
          <a:xfrm rot="0">
            <a:off x="12408677" y="5143500"/>
            <a:ext cx="5070480" cy="7875008"/>
            <a:chOff x="0" y="0"/>
            <a:chExt cx="1959087" cy="3042675"/>
          </a:xfrm>
        </p:grpSpPr>
        <p:sp>
          <p:nvSpPr>
            <p:cNvPr name="Freeform 9" id="9"/>
            <p:cNvSpPr/>
            <p:nvPr/>
          </p:nvSpPr>
          <p:spPr>
            <a:xfrm flipH="false" flipV="false" rot="0">
              <a:off x="0" y="0"/>
              <a:ext cx="1959087" cy="3042675"/>
            </a:xfrm>
            <a:custGeom>
              <a:avLst/>
              <a:gdLst/>
              <a:ahLst/>
              <a:cxnLst/>
              <a:rect r="r" b="b" t="t" l="l"/>
              <a:pathLst>
                <a:path h="3042675" w="1959087">
                  <a:moveTo>
                    <a:pt x="22903" y="0"/>
                  </a:moveTo>
                  <a:lnTo>
                    <a:pt x="1936184" y="0"/>
                  </a:lnTo>
                  <a:cubicBezTo>
                    <a:pt x="1948833" y="0"/>
                    <a:pt x="1959087" y="10254"/>
                    <a:pt x="1959087" y="22903"/>
                  </a:cubicBezTo>
                  <a:lnTo>
                    <a:pt x="1959087" y="3019772"/>
                  </a:lnTo>
                  <a:cubicBezTo>
                    <a:pt x="1959087" y="3032421"/>
                    <a:pt x="1948833" y="3042675"/>
                    <a:pt x="1936184" y="3042675"/>
                  </a:cubicBezTo>
                  <a:lnTo>
                    <a:pt x="22903" y="3042675"/>
                  </a:lnTo>
                  <a:cubicBezTo>
                    <a:pt x="16829" y="3042675"/>
                    <a:pt x="11003" y="3040262"/>
                    <a:pt x="6708" y="3035967"/>
                  </a:cubicBezTo>
                  <a:cubicBezTo>
                    <a:pt x="2413" y="3031672"/>
                    <a:pt x="0" y="3025847"/>
                    <a:pt x="0" y="3019772"/>
                  </a:cubicBezTo>
                  <a:lnTo>
                    <a:pt x="0" y="22903"/>
                  </a:lnTo>
                  <a:cubicBezTo>
                    <a:pt x="0" y="10254"/>
                    <a:pt x="10254" y="0"/>
                    <a:pt x="22903" y="0"/>
                  </a:cubicBezTo>
                  <a:close/>
                </a:path>
              </a:pathLst>
            </a:custGeom>
            <a:solidFill>
              <a:srgbClr val="FBF6F1"/>
            </a:solidFill>
          </p:spPr>
        </p:sp>
        <p:sp>
          <p:nvSpPr>
            <p:cNvPr name="TextBox 10" id="10"/>
            <p:cNvSpPr txBox="true"/>
            <p:nvPr/>
          </p:nvSpPr>
          <p:spPr>
            <a:xfrm>
              <a:off x="0" y="85725"/>
              <a:ext cx="1959087" cy="2956950"/>
            </a:xfrm>
            <a:prstGeom prst="rect">
              <a:avLst/>
            </a:prstGeom>
          </p:spPr>
          <p:txBody>
            <a:bodyPr anchor="ctr" rtlCol="false" tIns="50800" lIns="50800" bIns="50800" rIns="50800"/>
            <a:lstStyle/>
            <a:p>
              <a:pPr algn="ctr">
                <a:lnSpc>
                  <a:spcPts val="1925"/>
                </a:lnSpc>
              </a:pPr>
            </a:p>
          </p:txBody>
        </p:sp>
      </p:grpSp>
      <p:sp>
        <p:nvSpPr>
          <p:cNvPr name="Freeform 11" id="11"/>
          <p:cNvSpPr/>
          <p:nvPr/>
        </p:nvSpPr>
        <p:spPr>
          <a:xfrm flipH="false" flipV="false" rot="0">
            <a:off x="13090902" y="833974"/>
            <a:ext cx="3706029" cy="3706029"/>
          </a:xfrm>
          <a:custGeom>
            <a:avLst/>
            <a:gdLst/>
            <a:ahLst/>
            <a:cxnLst/>
            <a:rect r="r" b="b" t="t" l="l"/>
            <a:pathLst>
              <a:path h="3706029" w="3706029">
                <a:moveTo>
                  <a:pt x="0" y="0"/>
                </a:moveTo>
                <a:lnTo>
                  <a:pt x="3706029" y="0"/>
                </a:lnTo>
                <a:lnTo>
                  <a:pt x="3706029" y="3706028"/>
                </a:lnTo>
                <a:lnTo>
                  <a:pt x="0" y="3706028"/>
                </a:lnTo>
                <a:lnTo>
                  <a:pt x="0" y="0"/>
                </a:lnTo>
                <a:close/>
              </a:path>
            </a:pathLst>
          </a:custGeom>
          <a:blipFill>
            <a:blip r:embed="rId2"/>
            <a:stretch>
              <a:fillRect l="0" t="0" r="0" b="0"/>
            </a:stretch>
          </a:blipFill>
        </p:spPr>
      </p:sp>
      <p:sp>
        <p:nvSpPr>
          <p:cNvPr name="TextBox 12" id="12"/>
          <p:cNvSpPr txBox="true"/>
          <p:nvPr/>
        </p:nvSpPr>
        <p:spPr>
          <a:xfrm rot="0">
            <a:off x="2946790" y="500063"/>
            <a:ext cx="12394420" cy="1095375"/>
          </a:xfrm>
          <a:prstGeom prst="rect">
            <a:avLst/>
          </a:prstGeom>
        </p:spPr>
        <p:txBody>
          <a:bodyPr anchor="t" rtlCol="false" tIns="0" lIns="0" bIns="0" rIns="0">
            <a:spAutoFit/>
          </a:bodyPr>
          <a:lstStyle/>
          <a:p>
            <a:pPr algn="ctr">
              <a:lnSpc>
                <a:spcPts val="8699"/>
              </a:lnSpc>
            </a:pPr>
            <a:r>
              <a:rPr lang="en-US" sz="7499">
                <a:solidFill>
                  <a:srgbClr val="000000"/>
                </a:solidFill>
                <a:latin typeface="Martel 1 Heavy"/>
              </a:rPr>
              <a:t>Resources</a:t>
            </a:r>
          </a:p>
        </p:txBody>
      </p:sp>
      <p:sp>
        <p:nvSpPr>
          <p:cNvPr name="TextBox 13" id="13"/>
          <p:cNvSpPr txBox="true"/>
          <p:nvPr/>
        </p:nvSpPr>
        <p:spPr>
          <a:xfrm rot="0">
            <a:off x="7279214" y="6292512"/>
            <a:ext cx="3971140" cy="2566162"/>
          </a:xfrm>
          <a:prstGeom prst="rect">
            <a:avLst/>
          </a:prstGeom>
        </p:spPr>
        <p:txBody>
          <a:bodyPr anchor="t" rtlCol="false" tIns="0" lIns="0" bIns="0" rIns="0">
            <a:spAutoFit/>
          </a:bodyPr>
          <a:lstStyle/>
          <a:p>
            <a:pPr algn="l" marL="0" indent="0" lvl="0">
              <a:lnSpc>
                <a:spcPts val="3403"/>
              </a:lnSpc>
            </a:pPr>
            <a:r>
              <a:rPr lang="en-US" sz="2299" spc="36">
                <a:solidFill>
                  <a:srgbClr val="000000"/>
                </a:solidFill>
                <a:latin typeface="Public Sans Medium"/>
              </a:rPr>
              <a:t>The last Sustainability Vision and Strategic Plan for 2015-2025 has guided Emory through a decade of sustainability action on and around campus. </a:t>
            </a:r>
          </a:p>
        </p:txBody>
      </p:sp>
      <p:sp>
        <p:nvSpPr>
          <p:cNvPr name="TextBox 14" id="14"/>
          <p:cNvSpPr txBox="true"/>
          <p:nvPr/>
        </p:nvSpPr>
        <p:spPr>
          <a:xfrm rot="0">
            <a:off x="7804053" y="5713392"/>
            <a:ext cx="2898983" cy="443865"/>
          </a:xfrm>
          <a:prstGeom prst="rect">
            <a:avLst/>
          </a:prstGeom>
        </p:spPr>
        <p:txBody>
          <a:bodyPr anchor="t" rtlCol="false" tIns="0" lIns="0" bIns="0" rIns="0">
            <a:spAutoFit/>
          </a:bodyPr>
          <a:lstStyle/>
          <a:p>
            <a:pPr algn="ctr">
              <a:lnSpc>
                <a:spcPts val="3479"/>
              </a:lnSpc>
            </a:pPr>
            <a:r>
              <a:rPr lang="en-US" sz="2999">
                <a:solidFill>
                  <a:srgbClr val="000000"/>
                </a:solidFill>
                <a:latin typeface="Martel 1 Heavy"/>
              </a:rPr>
              <a:t>Past Vision</a:t>
            </a:r>
          </a:p>
        </p:txBody>
      </p:sp>
      <p:sp>
        <p:nvSpPr>
          <p:cNvPr name="TextBox 15" id="15"/>
          <p:cNvSpPr txBox="true"/>
          <p:nvPr/>
        </p:nvSpPr>
        <p:spPr>
          <a:xfrm rot="0">
            <a:off x="1578370" y="6321087"/>
            <a:ext cx="3971140" cy="2983992"/>
          </a:xfrm>
          <a:prstGeom prst="rect">
            <a:avLst/>
          </a:prstGeom>
        </p:spPr>
        <p:txBody>
          <a:bodyPr anchor="t" rtlCol="false" tIns="0" lIns="0" bIns="0" rIns="0">
            <a:spAutoFit/>
          </a:bodyPr>
          <a:lstStyle/>
          <a:p>
            <a:pPr algn="l" marL="0" indent="0" lvl="0">
              <a:lnSpc>
                <a:spcPts val="2664"/>
              </a:lnSpc>
            </a:pPr>
            <a:r>
              <a:rPr lang="en-US" sz="1800" spc="28">
                <a:solidFill>
                  <a:srgbClr val="000000"/>
                </a:solidFill>
                <a:latin typeface="Public Sans Medium"/>
              </a:rPr>
              <a:t>The new Sustainability Vision will use the United Nation’s Sustainable Development Goals (SDGs) as a framework. The SDGs are 17 goals that represent the interconnected nature of environmental, social, and economic issues that support the planet, all people, and prosperous economies. </a:t>
            </a:r>
          </a:p>
        </p:txBody>
      </p:sp>
      <p:sp>
        <p:nvSpPr>
          <p:cNvPr name="TextBox 16" id="16"/>
          <p:cNvSpPr txBox="true"/>
          <p:nvPr/>
        </p:nvSpPr>
        <p:spPr>
          <a:xfrm rot="0">
            <a:off x="2114448" y="5713392"/>
            <a:ext cx="2898983" cy="443865"/>
          </a:xfrm>
          <a:prstGeom prst="rect">
            <a:avLst/>
          </a:prstGeom>
        </p:spPr>
        <p:txBody>
          <a:bodyPr anchor="t" rtlCol="false" tIns="0" lIns="0" bIns="0" rIns="0">
            <a:spAutoFit/>
          </a:bodyPr>
          <a:lstStyle/>
          <a:p>
            <a:pPr algn="ctr">
              <a:lnSpc>
                <a:spcPts val="3479"/>
              </a:lnSpc>
            </a:pPr>
            <a:r>
              <a:rPr lang="en-US" sz="2999">
                <a:solidFill>
                  <a:srgbClr val="000000"/>
                </a:solidFill>
                <a:latin typeface="Martel 1 Heavy"/>
              </a:rPr>
              <a:t>SDGs </a:t>
            </a:r>
          </a:p>
        </p:txBody>
      </p:sp>
      <p:sp>
        <p:nvSpPr>
          <p:cNvPr name="TextBox 17" id="17"/>
          <p:cNvSpPr txBox="true"/>
          <p:nvPr/>
        </p:nvSpPr>
        <p:spPr>
          <a:xfrm rot="0">
            <a:off x="12951602" y="6593374"/>
            <a:ext cx="3971140" cy="2455418"/>
          </a:xfrm>
          <a:prstGeom prst="rect">
            <a:avLst/>
          </a:prstGeom>
        </p:spPr>
        <p:txBody>
          <a:bodyPr anchor="t" rtlCol="false" tIns="0" lIns="0" bIns="0" rIns="0">
            <a:spAutoFit/>
          </a:bodyPr>
          <a:lstStyle/>
          <a:p>
            <a:pPr algn="l" marL="0" indent="0" lvl="0">
              <a:lnSpc>
                <a:spcPts val="3255"/>
              </a:lnSpc>
            </a:pPr>
            <a:r>
              <a:rPr lang="en-US" sz="2199" spc="35">
                <a:solidFill>
                  <a:srgbClr val="000000"/>
                </a:solidFill>
                <a:latin typeface="Public Sans Medium"/>
              </a:rPr>
              <a:t>The OSI team has created an Implementation Progress Report, which  provides information on Emory’s progress toward all 91 goals from the prior vision.</a:t>
            </a:r>
          </a:p>
        </p:txBody>
      </p:sp>
      <p:sp>
        <p:nvSpPr>
          <p:cNvPr name="TextBox 18" id="18"/>
          <p:cNvSpPr txBox="true"/>
          <p:nvPr/>
        </p:nvSpPr>
        <p:spPr>
          <a:xfrm rot="0">
            <a:off x="12961127" y="5494317"/>
            <a:ext cx="3753600" cy="882015"/>
          </a:xfrm>
          <a:prstGeom prst="rect">
            <a:avLst/>
          </a:prstGeom>
        </p:spPr>
        <p:txBody>
          <a:bodyPr anchor="t" rtlCol="false" tIns="0" lIns="0" bIns="0" rIns="0">
            <a:spAutoFit/>
          </a:bodyPr>
          <a:lstStyle/>
          <a:p>
            <a:pPr algn="ctr">
              <a:lnSpc>
                <a:spcPts val="3479"/>
              </a:lnSpc>
            </a:pPr>
            <a:r>
              <a:rPr lang="en-US" sz="2999">
                <a:solidFill>
                  <a:srgbClr val="000000"/>
                </a:solidFill>
                <a:latin typeface="Martel 1 Heavy"/>
              </a:rPr>
              <a:t>Implementation Progress Report</a:t>
            </a:r>
          </a:p>
        </p:txBody>
      </p:sp>
      <p:sp>
        <p:nvSpPr>
          <p:cNvPr name="TextBox 19" id="19"/>
          <p:cNvSpPr txBox="true"/>
          <p:nvPr/>
        </p:nvSpPr>
        <p:spPr>
          <a:xfrm rot="0">
            <a:off x="1504410" y="1705725"/>
            <a:ext cx="10585707" cy="2566162"/>
          </a:xfrm>
          <a:prstGeom prst="rect">
            <a:avLst/>
          </a:prstGeom>
        </p:spPr>
        <p:txBody>
          <a:bodyPr anchor="t" rtlCol="false" tIns="0" lIns="0" bIns="0" rIns="0">
            <a:spAutoFit/>
          </a:bodyPr>
          <a:lstStyle/>
          <a:p>
            <a:pPr algn="just" marL="0" indent="0" lvl="0">
              <a:lnSpc>
                <a:spcPts val="3403"/>
              </a:lnSpc>
            </a:pPr>
            <a:r>
              <a:rPr lang="en-US" sz="2299" spc="36">
                <a:solidFill>
                  <a:srgbClr val="000000"/>
                </a:solidFill>
                <a:latin typeface="Public Sans Medium"/>
              </a:rPr>
              <a:t>The following background resources may help you understand the context of sustainability at Emory and the upcoming Sustainability Vision. Take a moment to read the descriptions of each resource. It’s also okay to continue to the discussion and input submission without reviewing the resources. Scan the QR code on the right or follow </a:t>
            </a:r>
            <a:r>
              <a:rPr lang="en-US" sz="2299" spc="36" u="sng">
                <a:solidFill>
                  <a:srgbClr val="000000"/>
                </a:solidFill>
                <a:latin typeface="Public Sans Medium"/>
                <a:hlinkClick r:id="rId3" tooltip="https://sustainability.emory.edu/sustainability-vision-conversation-and-input-guide-resources/"/>
              </a:rPr>
              <a:t>this link</a:t>
            </a:r>
            <a:r>
              <a:rPr lang="en-US" sz="2299" spc="36">
                <a:solidFill>
                  <a:srgbClr val="000000"/>
                </a:solidFill>
                <a:latin typeface="Public Sans Medium"/>
              </a:rPr>
              <a:t> to view the background resources.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DFC9"/>
        </a:solidFill>
      </p:bgPr>
    </p:bg>
    <p:spTree>
      <p:nvGrpSpPr>
        <p:cNvPr id="1" name=""/>
        <p:cNvGrpSpPr/>
        <p:nvPr/>
      </p:nvGrpSpPr>
      <p:grpSpPr>
        <a:xfrm>
          <a:off x="0" y="0"/>
          <a:ext cx="0" cy="0"/>
          <a:chOff x="0" y="0"/>
          <a:chExt cx="0" cy="0"/>
        </a:xfrm>
      </p:grpSpPr>
      <p:sp>
        <p:nvSpPr>
          <p:cNvPr name="Freeform 2" id="2"/>
          <p:cNvSpPr/>
          <p:nvPr/>
        </p:nvSpPr>
        <p:spPr>
          <a:xfrm flipH="false" flipV="false" rot="0">
            <a:off x="1158351" y="175303"/>
            <a:ext cx="15971299" cy="9482959"/>
          </a:xfrm>
          <a:custGeom>
            <a:avLst/>
            <a:gdLst/>
            <a:ahLst/>
            <a:cxnLst/>
            <a:rect r="r" b="b" t="t" l="l"/>
            <a:pathLst>
              <a:path h="9482959" w="15971299">
                <a:moveTo>
                  <a:pt x="0" y="0"/>
                </a:moveTo>
                <a:lnTo>
                  <a:pt x="15971298" y="0"/>
                </a:lnTo>
                <a:lnTo>
                  <a:pt x="15971298" y="9482958"/>
                </a:lnTo>
                <a:lnTo>
                  <a:pt x="0" y="9482958"/>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p:cSld>
    <p:bg>
      <p:bgPr>
        <a:solidFill>
          <a:srgbClr val="AB6174"/>
        </a:solidFill>
      </p:bgPr>
    </p:bg>
    <p:spTree>
      <p:nvGrpSpPr>
        <p:cNvPr id="1" name=""/>
        <p:cNvGrpSpPr/>
        <p:nvPr/>
      </p:nvGrpSpPr>
      <p:grpSpPr>
        <a:xfrm>
          <a:off x="0" y="0"/>
          <a:ext cx="0" cy="0"/>
          <a:chOff x="0" y="0"/>
          <a:chExt cx="0" cy="0"/>
        </a:xfrm>
      </p:grpSpPr>
      <p:sp>
        <p:nvSpPr>
          <p:cNvPr name="TextBox 2" id="2"/>
          <p:cNvSpPr txBox="true"/>
          <p:nvPr/>
        </p:nvSpPr>
        <p:spPr>
          <a:xfrm rot="0">
            <a:off x="1028700" y="1047750"/>
            <a:ext cx="13825932" cy="2981118"/>
          </a:xfrm>
          <a:prstGeom prst="rect">
            <a:avLst/>
          </a:prstGeom>
        </p:spPr>
        <p:txBody>
          <a:bodyPr anchor="t" rtlCol="false" tIns="0" lIns="0" bIns="0" rIns="0">
            <a:spAutoFit/>
          </a:bodyPr>
          <a:lstStyle/>
          <a:p>
            <a:pPr algn="l">
              <a:lnSpc>
                <a:spcPts val="7813"/>
              </a:lnSpc>
            </a:pPr>
            <a:r>
              <a:rPr lang="en-US" sz="6735">
                <a:solidFill>
                  <a:srgbClr val="FFFFFF"/>
                </a:solidFill>
                <a:latin typeface="Martel 1 Heavy"/>
              </a:rPr>
              <a:t>UN Sustainable Development Goals: a Blueprint for Peace and Prosperity</a:t>
            </a:r>
          </a:p>
        </p:txBody>
      </p:sp>
      <p:sp>
        <p:nvSpPr>
          <p:cNvPr name="TextBox 3" id="3"/>
          <p:cNvSpPr txBox="true"/>
          <p:nvPr/>
        </p:nvSpPr>
        <p:spPr>
          <a:xfrm rot="0">
            <a:off x="1028700" y="4453756"/>
            <a:ext cx="16230600" cy="3476036"/>
          </a:xfrm>
          <a:prstGeom prst="rect">
            <a:avLst/>
          </a:prstGeom>
        </p:spPr>
        <p:txBody>
          <a:bodyPr anchor="t" rtlCol="false" tIns="0" lIns="0" bIns="0" rIns="0">
            <a:spAutoFit/>
          </a:bodyPr>
          <a:lstStyle/>
          <a:p>
            <a:pPr algn="l">
              <a:lnSpc>
                <a:spcPts val="3960"/>
              </a:lnSpc>
            </a:pPr>
            <a:r>
              <a:rPr lang="en-US" sz="3046">
                <a:solidFill>
                  <a:srgbClr val="000000"/>
                </a:solidFill>
                <a:latin typeface="Public Sans"/>
              </a:rPr>
              <a:t>In the discussion, your group will spend time discussing what Emory could do to work toward the UN SDGs. The SDGs will be separated into three groups, illustrated in the “wedding cake” infographic on the next slide. As you will see on the following slide, we can understand the SDGs as falling into four groups: SDGs for the planet, SDGs for people, SDGs for prosperity, and SDGs representing the systems of peace and partnership necessary to achieve the other substantive SDGs. As your group moves into the discussion sessions, you will discuss the planet, people, and prosperity SDGs for ~10 minutes each.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29079" y="1569607"/>
            <a:ext cx="14845601" cy="8279150"/>
          </a:xfrm>
          <a:custGeom>
            <a:avLst/>
            <a:gdLst/>
            <a:ahLst/>
            <a:cxnLst/>
            <a:rect r="r" b="b" t="t" l="l"/>
            <a:pathLst>
              <a:path h="8279150" w="14845601">
                <a:moveTo>
                  <a:pt x="0" y="0"/>
                </a:moveTo>
                <a:lnTo>
                  <a:pt x="14845601" y="0"/>
                </a:lnTo>
                <a:lnTo>
                  <a:pt x="14845601" y="8279149"/>
                </a:lnTo>
                <a:lnTo>
                  <a:pt x="0" y="8279149"/>
                </a:lnTo>
                <a:lnTo>
                  <a:pt x="0" y="0"/>
                </a:lnTo>
                <a:close/>
              </a:path>
            </a:pathLst>
          </a:custGeom>
          <a:blipFill>
            <a:blip r:embed="rId2"/>
            <a:stretch>
              <a:fillRect l="-4702" t="-1551" r="0" b="0"/>
            </a:stretch>
          </a:blipFill>
        </p:spPr>
      </p:sp>
      <p:sp>
        <p:nvSpPr>
          <p:cNvPr name="Freeform 3" id="3"/>
          <p:cNvSpPr/>
          <p:nvPr/>
        </p:nvSpPr>
        <p:spPr>
          <a:xfrm flipH="false" flipV="false" rot="0">
            <a:off x="14035952" y="7913058"/>
            <a:ext cx="1681208" cy="1681208"/>
          </a:xfrm>
          <a:custGeom>
            <a:avLst/>
            <a:gdLst/>
            <a:ahLst/>
            <a:cxnLst/>
            <a:rect r="r" b="b" t="t" l="l"/>
            <a:pathLst>
              <a:path h="1681208" w="1681208">
                <a:moveTo>
                  <a:pt x="0" y="0"/>
                </a:moveTo>
                <a:lnTo>
                  <a:pt x="1681208" y="0"/>
                </a:lnTo>
                <a:lnTo>
                  <a:pt x="1681208" y="1681209"/>
                </a:lnTo>
                <a:lnTo>
                  <a:pt x="0" y="1681209"/>
                </a:lnTo>
                <a:lnTo>
                  <a:pt x="0" y="0"/>
                </a:lnTo>
                <a:close/>
              </a:path>
            </a:pathLst>
          </a:custGeom>
          <a:blipFill>
            <a:blip r:embed="rId3"/>
            <a:stretch>
              <a:fillRect l="0" t="0" r="0" b="0"/>
            </a:stretch>
          </a:blipFill>
        </p:spPr>
      </p:sp>
      <p:sp>
        <p:nvSpPr>
          <p:cNvPr name="Freeform 4" id="4"/>
          <p:cNvSpPr/>
          <p:nvPr/>
        </p:nvSpPr>
        <p:spPr>
          <a:xfrm flipH="false" flipV="false" rot="0">
            <a:off x="12354743" y="7913058"/>
            <a:ext cx="1681208" cy="1681208"/>
          </a:xfrm>
          <a:custGeom>
            <a:avLst/>
            <a:gdLst/>
            <a:ahLst/>
            <a:cxnLst/>
            <a:rect r="r" b="b" t="t" l="l"/>
            <a:pathLst>
              <a:path h="1681208" w="1681208">
                <a:moveTo>
                  <a:pt x="0" y="0"/>
                </a:moveTo>
                <a:lnTo>
                  <a:pt x="1681209" y="0"/>
                </a:lnTo>
                <a:lnTo>
                  <a:pt x="1681209" y="1681209"/>
                </a:lnTo>
                <a:lnTo>
                  <a:pt x="0" y="1681209"/>
                </a:lnTo>
                <a:lnTo>
                  <a:pt x="0" y="0"/>
                </a:lnTo>
                <a:close/>
              </a:path>
            </a:pathLst>
          </a:custGeom>
          <a:blipFill>
            <a:blip r:embed="rId4"/>
            <a:stretch>
              <a:fillRect l="0" t="0" r="0" b="0"/>
            </a:stretch>
          </a:blipFill>
        </p:spPr>
      </p:sp>
      <p:sp>
        <p:nvSpPr>
          <p:cNvPr name="Freeform 5" id="5"/>
          <p:cNvSpPr/>
          <p:nvPr/>
        </p:nvSpPr>
        <p:spPr>
          <a:xfrm flipH="false" flipV="false" rot="0">
            <a:off x="10673535" y="7913058"/>
            <a:ext cx="1681208" cy="1681208"/>
          </a:xfrm>
          <a:custGeom>
            <a:avLst/>
            <a:gdLst/>
            <a:ahLst/>
            <a:cxnLst/>
            <a:rect r="r" b="b" t="t" l="l"/>
            <a:pathLst>
              <a:path h="1681208" w="1681208">
                <a:moveTo>
                  <a:pt x="0" y="0"/>
                </a:moveTo>
                <a:lnTo>
                  <a:pt x="1681208" y="0"/>
                </a:lnTo>
                <a:lnTo>
                  <a:pt x="1681208" y="1681209"/>
                </a:lnTo>
                <a:lnTo>
                  <a:pt x="0" y="1681209"/>
                </a:lnTo>
                <a:lnTo>
                  <a:pt x="0" y="0"/>
                </a:lnTo>
                <a:close/>
              </a:path>
            </a:pathLst>
          </a:custGeom>
          <a:blipFill>
            <a:blip r:embed="rId5"/>
            <a:stretch>
              <a:fillRect l="0" t="0" r="0" b="0"/>
            </a:stretch>
          </a:blipFill>
        </p:spPr>
      </p:sp>
      <p:sp>
        <p:nvSpPr>
          <p:cNvPr name="Freeform 6" id="6"/>
          <p:cNvSpPr/>
          <p:nvPr/>
        </p:nvSpPr>
        <p:spPr>
          <a:xfrm flipH="false" flipV="false" rot="0">
            <a:off x="2823644" y="7913058"/>
            <a:ext cx="1681208" cy="1681208"/>
          </a:xfrm>
          <a:custGeom>
            <a:avLst/>
            <a:gdLst/>
            <a:ahLst/>
            <a:cxnLst/>
            <a:rect r="r" b="b" t="t" l="l"/>
            <a:pathLst>
              <a:path h="1681208" w="1681208">
                <a:moveTo>
                  <a:pt x="0" y="0"/>
                </a:moveTo>
                <a:lnTo>
                  <a:pt x="1681208" y="0"/>
                </a:lnTo>
                <a:lnTo>
                  <a:pt x="1681208" y="1681209"/>
                </a:lnTo>
                <a:lnTo>
                  <a:pt x="0" y="1681209"/>
                </a:lnTo>
                <a:lnTo>
                  <a:pt x="0" y="0"/>
                </a:lnTo>
                <a:close/>
              </a:path>
            </a:pathLst>
          </a:custGeom>
          <a:blipFill>
            <a:blip r:embed="rId6"/>
            <a:stretch>
              <a:fillRect l="0" t="0" r="0" b="0"/>
            </a:stretch>
          </a:blipFill>
        </p:spPr>
      </p:sp>
      <p:sp>
        <p:nvSpPr>
          <p:cNvPr name="Freeform 7" id="7"/>
          <p:cNvSpPr/>
          <p:nvPr/>
        </p:nvSpPr>
        <p:spPr>
          <a:xfrm flipH="false" flipV="false" rot="0">
            <a:off x="1144621" y="7915244"/>
            <a:ext cx="1679023" cy="1679023"/>
          </a:xfrm>
          <a:custGeom>
            <a:avLst/>
            <a:gdLst/>
            <a:ahLst/>
            <a:cxnLst/>
            <a:rect r="r" b="b" t="t" l="l"/>
            <a:pathLst>
              <a:path h="1679023" w="1679023">
                <a:moveTo>
                  <a:pt x="0" y="0"/>
                </a:moveTo>
                <a:lnTo>
                  <a:pt x="1679023" y="0"/>
                </a:lnTo>
                <a:lnTo>
                  <a:pt x="1679023" y="1679023"/>
                </a:lnTo>
                <a:lnTo>
                  <a:pt x="0" y="1679023"/>
                </a:lnTo>
                <a:lnTo>
                  <a:pt x="0" y="0"/>
                </a:lnTo>
                <a:close/>
              </a:path>
            </a:pathLst>
          </a:custGeom>
          <a:blipFill>
            <a:blip r:embed="rId7"/>
            <a:stretch>
              <a:fillRect l="0" t="0" r="0" b="0"/>
            </a:stretch>
          </a:blipFill>
        </p:spPr>
      </p:sp>
      <p:sp>
        <p:nvSpPr>
          <p:cNvPr name="Freeform 8" id="8"/>
          <p:cNvSpPr/>
          <p:nvPr/>
        </p:nvSpPr>
        <p:spPr>
          <a:xfrm flipH="false" flipV="false" rot="0">
            <a:off x="2446503" y="5841157"/>
            <a:ext cx="1609531" cy="1609531"/>
          </a:xfrm>
          <a:custGeom>
            <a:avLst/>
            <a:gdLst/>
            <a:ahLst/>
            <a:cxnLst/>
            <a:rect r="r" b="b" t="t" l="l"/>
            <a:pathLst>
              <a:path h="1609531" w="1609531">
                <a:moveTo>
                  <a:pt x="0" y="0"/>
                </a:moveTo>
                <a:lnTo>
                  <a:pt x="1609531" y="0"/>
                </a:lnTo>
                <a:lnTo>
                  <a:pt x="1609531" y="1609531"/>
                </a:lnTo>
                <a:lnTo>
                  <a:pt x="0" y="1609531"/>
                </a:lnTo>
                <a:lnTo>
                  <a:pt x="0" y="0"/>
                </a:lnTo>
                <a:close/>
              </a:path>
            </a:pathLst>
          </a:custGeom>
          <a:blipFill>
            <a:blip r:embed="rId8"/>
            <a:stretch>
              <a:fillRect l="0" t="0" r="0" b="0"/>
            </a:stretch>
          </a:blipFill>
        </p:spPr>
      </p:sp>
      <p:sp>
        <p:nvSpPr>
          <p:cNvPr name="Freeform 9" id="9"/>
          <p:cNvSpPr/>
          <p:nvPr/>
        </p:nvSpPr>
        <p:spPr>
          <a:xfrm flipH="false" flipV="false" rot="0">
            <a:off x="3854276" y="5841157"/>
            <a:ext cx="1609531" cy="1609531"/>
          </a:xfrm>
          <a:custGeom>
            <a:avLst/>
            <a:gdLst/>
            <a:ahLst/>
            <a:cxnLst/>
            <a:rect r="r" b="b" t="t" l="l"/>
            <a:pathLst>
              <a:path h="1609531" w="1609531">
                <a:moveTo>
                  <a:pt x="0" y="0"/>
                </a:moveTo>
                <a:lnTo>
                  <a:pt x="1609531" y="0"/>
                </a:lnTo>
                <a:lnTo>
                  <a:pt x="1609531" y="1609531"/>
                </a:lnTo>
                <a:lnTo>
                  <a:pt x="0" y="1609531"/>
                </a:lnTo>
                <a:lnTo>
                  <a:pt x="0" y="0"/>
                </a:lnTo>
                <a:close/>
              </a:path>
            </a:pathLst>
          </a:custGeom>
          <a:blipFill>
            <a:blip r:embed="rId9"/>
            <a:stretch>
              <a:fillRect l="0" t="0" r="0" b="0"/>
            </a:stretch>
          </a:blipFill>
        </p:spPr>
      </p:sp>
      <p:sp>
        <p:nvSpPr>
          <p:cNvPr name="Freeform 10" id="10"/>
          <p:cNvSpPr/>
          <p:nvPr/>
        </p:nvSpPr>
        <p:spPr>
          <a:xfrm flipH="false" flipV="false" rot="0">
            <a:off x="10346560" y="5841157"/>
            <a:ext cx="1609531" cy="1609531"/>
          </a:xfrm>
          <a:custGeom>
            <a:avLst/>
            <a:gdLst/>
            <a:ahLst/>
            <a:cxnLst/>
            <a:rect r="r" b="b" t="t" l="l"/>
            <a:pathLst>
              <a:path h="1609531" w="1609531">
                <a:moveTo>
                  <a:pt x="0" y="0"/>
                </a:moveTo>
                <a:lnTo>
                  <a:pt x="1609531" y="0"/>
                </a:lnTo>
                <a:lnTo>
                  <a:pt x="1609531" y="1609531"/>
                </a:lnTo>
                <a:lnTo>
                  <a:pt x="0" y="1609531"/>
                </a:lnTo>
                <a:lnTo>
                  <a:pt x="0" y="0"/>
                </a:lnTo>
                <a:close/>
              </a:path>
            </a:pathLst>
          </a:custGeom>
          <a:blipFill>
            <a:blip r:embed="rId10"/>
            <a:stretch>
              <a:fillRect l="0" t="0" r="0" b="0"/>
            </a:stretch>
          </a:blipFill>
        </p:spPr>
      </p:sp>
      <p:sp>
        <p:nvSpPr>
          <p:cNvPr name="Freeform 11" id="11"/>
          <p:cNvSpPr/>
          <p:nvPr/>
        </p:nvSpPr>
        <p:spPr>
          <a:xfrm flipH="false" flipV="false" rot="0">
            <a:off x="11956091" y="5841157"/>
            <a:ext cx="1609531" cy="1609531"/>
          </a:xfrm>
          <a:custGeom>
            <a:avLst/>
            <a:gdLst/>
            <a:ahLst/>
            <a:cxnLst/>
            <a:rect r="r" b="b" t="t" l="l"/>
            <a:pathLst>
              <a:path h="1609531" w="1609531">
                <a:moveTo>
                  <a:pt x="0" y="0"/>
                </a:moveTo>
                <a:lnTo>
                  <a:pt x="1609531" y="0"/>
                </a:lnTo>
                <a:lnTo>
                  <a:pt x="1609531" y="1609531"/>
                </a:lnTo>
                <a:lnTo>
                  <a:pt x="0" y="1609531"/>
                </a:lnTo>
                <a:lnTo>
                  <a:pt x="0" y="0"/>
                </a:lnTo>
                <a:close/>
              </a:path>
            </a:pathLst>
          </a:custGeom>
          <a:blipFill>
            <a:blip r:embed="rId11"/>
            <a:stretch>
              <a:fillRect l="0" t="0" r="0" b="0"/>
            </a:stretch>
          </a:blipFill>
        </p:spPr>
      </p:sp>
      <p:sp>
        <p:nvSpPr>
          <p:cNvPr name="Freeform 12" id="12"/>
          <p:cNvSpPr/>
          <p:nvPr/>
        </p:nvSpPr>
        <p:spPr>
          <a:xfrm flipH="false" flipV="false" rot="0">
            <a:off x="13565622" y="5841157"/>
            <a:ext cx="1609531" cy="1609531"/>
          </a:xfrm>
          <a:custGeom>
            <a:avLst/>
            <a:gdLst/>
            <a:ahLst/>
            <a:cxnLst/>
            <a:rect r="r" b="b" t="t" l="l"/>
            <a:pathLst>
              <a:path h="1609531" w="1609531">
                <a:moveTo>
                  <a:pt x="0" y="0"/>
                </a:moveTo>
                <a:lnTo>
                  <a:pt x="1609531" y="0"/>
                </a:lnTo>
                <a:lnTo>
                  <a:pt x="1609531" y="1609531"/>
                </a:lnTo>
                <a:lnTo>
                  <a:pt x="0" y="1609531"/>
                </a:lnTo>
                <a:lnTo>
                  <a:pt x="0" y="0"/>
                </a:lnTo>
                <a:close/>
              </a:path>
            </a:pathLst>
          </a:custGeom>
          <a:blipFill>
            <a:blip r:embed="rId12"/>
            <a:stretch>
              <a:fillRect l="0" t="0" r="0" b="0"/>
            </a:stretch>
          </a:blipFill>
        </p:spPr>
      </p:sp>
      <p:sp>
        <p:nvSpPr>
          <p:cNvPr name="Freeform 13" id="13"/>
          <p:cNvSpPr/>
          <p:nvPr/>
        </p:nvSpPr>
        <p:spPr>
          <a:xfrm flipH="false" flipV="false" rot="0">
            <a:off x="2446503" y="3800375"/>
            <a:ext cx="1429720" cy="1429720"/>
          </a:xfrm>
          <a:custGeom>
            <a:avLst/>
            <a:gdLst/>
            <a:ahLst/>
            <a:cxnLst/>
            <a:rect r="r" b="b" t="t" l="l"/>
            <a:pathLst>
              <a:path h="1429720" w="1429720">
                <a:moveTo>
                  <a:pt x="0" y="0"/>
                </a:moveTo>
                <a:lnTo>
                  <a:pt x="1429720" y="0"/>
                </a:lnTo>
                <a:lnTo>
                  <a:pt x="1429720" y="1429720"/>
                </a:lnTo>
                <a:lnTo>
                  <a:pt x="0" y="1429720"/>
                </a:lnTo>
                <a:lnTo>
                  <a:pt x="0" y="0"/>
                </a:lnTo>
                <a:close/>
              </a:path>
            </a:pathLst>
          </a:custGeom>
          <a:blipFill>
            <a:blip r:embed="rId13"/>
            <a:stretch>
              <a:fillRect l="0" t="0" r="0" b="0"/>
            </a:stretch>
          </a:blipFill>
        </p:spPr>
      </p:sp>
      <p:sp>
        <p:nvSpPr>
          <p:cNvPr name="Freeform 14" id="14"/>
          <p:cNvSpPr/>
          <p:nvPr/>
        </p:nvSpPr>
        <p:spPr>
          <a:xfrm flipH="false" flipV="false" rot="0">
            <a:off x="3876223" y="3800375"/>
            <a:ext cx="1429720" cy="1429720"/>
          </a:xfrm>
          <a:custGeom>
            <a:avLst/>
            <a:gdLst/>
            <a:ahLst/>
            <a:cxnLst/>
            <a:rect r="r" b="b" t="t" l="l"/>
            <a:pathLst>
              <a:path h="1429720" w="1429720">
                <a:moveTo>
                  <a:pt x="0" y="0"/>
                </a:moveTo>
                <a:lnTo>
                  <a:pt x="1429720" y="0"/>
                </a:lnTo>
                <a:lnTo>
                  <a:pt x="1429720" y="1429720"/>
                </a:lnTo>
                <a:lnTo>
                  <a:pt x="0" y="1429720"/>
                </a:lnTo>
                <a:lnTo>
                  <a:pt x="0" y="0"/>
                </a:lnTo>
                <a:close/>
              </a:path>
            </a:pathLst>
          </a:custGeom>
          <a:blipFill>
            <a:blip r:embed="rId14"/>
            <a:stretch>
              <a:fillRect l="0" t="0" r="0" b="0"/>
            </a:stretch>
          </a:blipFill>
        </p:spPr>
      </p:sp>
      <p:sp>
        <p:nvSpPr>
          <p:cNvPr name="Freeform 15" id="15"/>
          <p:cNvSpPr/>
          <p:nvPr/>
        </p:nvSpPr>
        <p:spPr>
          <a:xfrm flipH="false" flipV="false" rot="0">
            <a:off x="5305943" y="3800375"/>
            <a:ext cx="1429720" cy="1429720"/>
          </a:xfrm>
          <a:custGeom>
            <a:avLst/>
            <a:gdLst/>
            <a:ahLst/>
            <a:cxnLst/>
            <a:rect r="r" b="b" t="t" l="l"/>
            <a:pathLst>
              <a:path h="1429720" w="1429720">
                <a:moveTo>
                  <a:pt x="0" y="0"/>
                </a:moveTo>
                <a:lnTo>
                  <a:pt x="1429720" y="0"/>
                </a:lnTo>
                <a:lnTo>
                  <a:pt x="1429720" y="1429720"/>
                </a:lnTo>
                <a:lnTo>
                  <a:pt x="0" y="1429720"/>
                </a:lnTo>
                <a:lnTo>
                  <a:pt x="0" y="0"/>
                </a:lnTo>
                <a:close/>
              </a:path>
            </a:pathLst>
          </a:custGeom>
          <a:blipFill>
            <a:blip r:embed="rId15"/>
            <a:stretch>
              <a:fillRect l="0" t="0" r="0" b="0"/>
            </a:stretch>
          </a:blipFill>
        </p:spPr>
      </p:sp>
      <p:sp>
        <p:nvSpPr>
          <p:cNvPr name="Freeform 16" id="16"/>
          <p:cNvSpPr/>
          <p:nvPr/>
        </p:nvSpPr>
        <p:spPr>
          <a:xfrm flipH="false" flipV="false" rot="0">
            <a:off x="9445573" y="3800375"/>
            <a:ext cx="1429720" cy="1429720"/>
          </a:xfrm>
          <a:custGeom>
            <a:avLst/>
            <a:gdLst/>
            <a:ahLst/>
            <a:cxnLst/>
            <a:rect r="r" b="b" t="t" l="l"/>
            <a:pathLst>
              <a:path h="1429720" w="1429720">
                <a:moveTo>
                  <a:pt x="0" y="0"/>
                </a:moveTo>
                <a:lnTo>
                  <a:pt x="1429720" y="0"/>
                </a:lnTo>
                <a:lnTo>
                  <a:pt x="1429720" y="1429720"/>
                </a:lnTo>
                <a:lnTo>
                  <a:pt x="0" y="1429720"/>
                </a:lnTo>
                <a:lnTo>
                  <a:pt x="0" y="0"/>
                </a:lnTo>
                <a:close/>
              </a:path>
            </a:pathLst>
          </a:custGeom>
          <a:blipFill>
            <a:blip r:embed="rId16"/>
            <a:stretch>
              <a:fillRect l="0" t="0" r="0" b="0"/>
            </a:stretch>
          </a:blipFill>
        </p:spPr>
      </p:sp>
      <p:sp>
        <p:nvSpPr>
          <p:cNvPr name="Freeform 17" id="17"/>
          <p:cNvSpPr/>
          <p:nvPr/>
        </p:nvSpPr>
        <p:spPr>
          <a:xfrm flipH="false" flipV="false" rot="0">
            <a:off x="10875293" y="3800375"/>
            <a:ext cx="1429720" cy="1429720"/>
          </a:xfrm>
          <a:custGeom>
            <a:avLst/>
            <a:gdLst/>
            <a:ahLst/>
            <a:cxnLst/>
            <a:rect r="r" b="b" t="t" l="l"/>
            <a:pathLst>
              <a:path h="1429720" w="1429720">
                <a:moveTo>
                  <a:pt x="0" y="0"/>
                </a:moveTo>
                <a:lnTo>
                  <a:pt x="1429720" y="0"/>
                </a:lnTo>
                <a:lnTo>
                  <a:pt x="1429720" y="1429720"/>
                </a:lnTo>
                <a:lnTo>
                  <a:pt x="0" y="1429720"/>
                </a:lnTo>
                <a:lnTo>
                  <a:pt x="0" y="0"/>
                </a:lnTo>
                <a:close/>
              </a:path>
            </a:pathLst>
          </a:custGeom>
          <a:blipFill>
            <a:blip r:embed="rId17"/>
            <a:stretch>
              <a:fillRect l="0" t="0" r="0" b="0"/>
            </a:stretch>
          </a:blipFill>
        </p:spPr>
      </p:sp>
      <p:sp>
        <p:nvSpPr>
          <p:cNvPr name="Freeform 18" id="18"/>
          <p:cNvSpPr/>
          <p:nvPr/>
        </p:nvSpPr>
        <p:spPr>
          <a:xfrm flipH="false" flipV="false" rot="0">
            <a:off x="6020803" y="1778717"/>
            <a:ext cx="1590265" cy="1590265"/>
          </a:xfrm>
          <a:custGeom>
            <a:avLst/>
            <a:gdLst/>
            <a:ahLst/>
            <a:cxnLst/>
            <a:rect r="r" b="b" t="t" l="l"/>
            <a:pathLst>
              <a:path h="1590265" w="1590265">
                <a:moveTo>
                  <a:pt x="0" y="0"/>
                </a:moveTo>
                <a:lnTo>
                  <a:pt x="1590265" y="0"/>
                </a:lnTo>
                <a:lnTo>
                  <a:pt x="1590265" y="1590265"/>
                </a:lnTo>
                <a:lnTo>
                  <a:pt x="0" y="1590265"/>
                </a:lnTo>
                <a:lnTo>
                  <a:pt x="0" y="0"/>
                </a:lnTo>
                <a:close/>
              </a:path>
            </a:pathLst>
          </a:custGeom>
          <a:blipFill>
            <a:blip r:embed="rId18"/>
            <a:stretch>
              <a:fillRect l="0" t="0" r="0" b="0"/>
            </a:stretch>
          </a:blipFill>
        </p:spPr>
      </p:sp>
      <p:sp>
        <p:nvSpPr>
          <p:cNvPr name="Freeform 19" id="19"/>
          <p:cNvSpPr/>
          <p:nvPr/>
        </p:nvSpPr>
        <p:spPr>
          <a:xfrm flipH="false" flipV="false" rot="0">
            <a:off x="8353637" y="1778717"/>
            <a:ext cx="1590265" cy="1590265"/>
          </a:xfrm>
          <a:custGeom>
            <a:avLst/>
            <a:gdLst/>
            <a:ahLst/>
            <a:cxnLst/>
            <a:rect r="r" b="b" t="t" l="l"/>
            <a:pathLst>
              <a:path h="1590265" w="1590265">
                <a:moveTo>
                  <a:pt x="0" y="0"/>
                </a:moveTo>
                <a:lnTo>
                  <a:pt x="1590266" y="0"/>
                </a:lnTo>
                <a:lnTo>
                  <a:pt x="1590266" y="1590265"/>
                </a:lnTo>
                <a:lnTo>
                  <a:pt x="0" y="1590265"/>
                </a:lnTo>
                <a:lnTo>
                  <a:pt x="0" y="0"/>
                </a:lnTo>
                <a:close/>
              </a:path>
            </a:pathLst>
          </a:custGeom>
          <a:blipFill>
            <a:blip r:embed="rId19"/>
            <a:stretch>
              <a:fillRect l="0" t="0" r="0" b="0"/>
            </a:stretch>
          </a:blipFill>
        </p:spPr>
      </p:sp>
      <p:grpSp>
        <p:nvGrpSpPr>
          <p:cNvPr name="Group 20" id="20"/>
          <p:cNvGrpSpPr/>
          <p:nvPr/>
        </p:nvGrpSpPr>
        <p:grpSpPr>
          <a:xfrm rot="0">
            <a:off x="12485737" y="1237090"/>
            <a:ext cx="5073184" cy="2563285"/>
            <a:chOff x="0" y="0"/>
            <a:chExt cx="1608671" cy="812800"/>
          </a:xfrm>
        </p:grpSpPr>
        <p:sp>
          <p:nvSpPr>
            <p:cNvPr name="Freeform 21" id="21"/>
            <p:cNvSpPr/>
            <p:nvPr/>
          </p:nvSpPr>
          <p:spPr>
            <a:xfrm flipH="false" flipV="false" rot="0">
              <a:off x="0" y="0"/>
              <a:ext cx="1608671" cy="812800"/>
            </a:xfrm>
            <a:custGeom>
              <a:avLst/>
              <a:gdLst/>
              <a:ahLst/>
              <a:cxnLst/>
              <a:rect r="r" b="b" t="t" l="l"/>
              <a:pathLst>
                <a:path h="812800" w="1608671">
                  <a:moveTo>
                    <a:pt x="0" y="0"/>
                  </a:moveTo>
                  <a:lnTo>
                    <a:pt x="1608671" y="0"/>
                  </a:lnTo>
                  <a:lnTo>
                    <a:pt x="1608671" y="812800"/>
                  </a:lnTo>
                  <a:lnTo>
                    <a:pt x="0" y="812800"/>
                  </a:lnTo>
                  <a:close/>
                </a:path>
              </a:pathLst>
            </a:custGeom>
            <a:solidFill>
              <a:srgbClr val="FFFFFF"/>
            </a:solidFill>
          </p:spPr>
        </p:sp>
        <p:sp>
          <p:nvSpPr>
            <p:cNvPr name="TextBox 22" id="22"/>
            <p:cNvSpPr txBox="true"/>
            <p:nvPr/>
          </p:nvSpPr>
          <p:spPr>
            <a:xfrm>
              <a:off x="0" y="85725"/>
              <a:ext cx="1608671" cy="727075"/>
            </a:xfrm>
            <a:prstGeom prst="rect">
              <a:avLst/>
            </a:prstGeom>
          </p:spPr>
          <p:txBody>
            <a:bodyPr anchor="ctr" rtlCol="false" tIns="50800" lIns="50800" bIns="50800" rIns="50800"/>
            <a:lstStyle/>
            <a:p>
              <a:pPr algn="ctr">
                <a:lnSpc>
                  <a:spcPts val="1925"/>
                </a:lnSpc>
              </a:pPr>
            </a:p>
          </p:txBody>
        </p:sp>
      </p:grpSp>
      <p:sp>
        <p:nvSpPr>
          <p:cNvPr name="TextBox 23" id="23"/>
          <p:cNvSpPr txBox="true"/>
          <p:nvPr/>
        </p:nvSpPr>
        <p:spPr>
          <a:xfrm rot="0">
            <a:off x="3627366" y="474232"/>
            <a:ext cx="11636412" cy="1095375"/>
          </a:xfrm>
          <a:prstGeom prst="rect">
            <a:avLst/>
          </a:prstGeom>
        </p:spPr>
        <p:txBody>
          <a:bodyPr anchor="t" rtlCol="false" tIns="0" lIns="0" bIns="0" rIns="0">
            <a:spAutoFit/>
          </a:bodyPr>
          <a:lstStyle/>
          <a:p>
            <a:pPr algn="ctr">
              <a:lnSpc>
                <a:spcPts val="8699"/>
              </a:lnSpc>
            </a:pPr>
            <a:r>
              <a:rPr lang="en-US" sz="7499">
                <a:solidFill>
                  <a:srgbClr val="000000"/>
                </a:solidFill>
                <a:latin typeface="Martel 1 Heavy"/>
              </a:rPr>
              <a:t>The Wedding Cake</a:t>
            </a:r>
          </a:p>
        </p:txBody>
      </p:sp>
      <p:sp>
        <p:nvSpPr>
          <p:cNvPr name="TextBox 24" id="24"/>
          <p:cNvSpPr txBox="true"/>
          <p:nvPr/>
        </p:nvSpPr>
        <p:spPr>
          <a:xfrm rot="0">
            <a:off x="13279056" y="2036154"/>
            <a:ext cx="4591248" cy="3137917"/>
          </a:xfrm>
          <a:prstGeom prst="rect">
            <a:avLst/>
          </a:prstGeom>
        </p:spPr>
        <p:txBody>
          <a:bodyPr anchor="t" rtlCol="false" tIns="0" lIns="0" bIns="0" rIns="0">
            <a:spAutoFit/>
          </a:bodyPr>
          <a:lstStyle/>
          <a:p>
            <a:pPr algn="l">
              <a:lnSpc>
                <a:spcPts val="3132"/>
              </a:lnSpc>
              <a:spcBef>
                <a:spcPct val="0"/>
              </a:spcBef>
            </a:pPr>
            <a:r>
              <a:rPr lang="en-US" sz="2700">
                <a:solidFill>
                  <a:srgbClr val="000000"/>
                </a:solidFill>
                <a:latin typeface="Public Sans"/>
              </a:rPr>
              <a:t>In the infographic, you can see that</a:t>
            </a:r>
            <a:r>
              <a:rPr lang="en-US" sz="2700">
                <a:solidFill>
                  <a:srgbClr val="000000"/>
                </a:solidFill>
                <a:latin typeface="Public Sans"/>
              </a:rPr>
              <a:t> prosperity is dependent on people, that both prosperity and people are dependent on a healthy planet, and that peace and partnership support the entire structure.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51BBDB"/>
        </a:solidFill>
      </p:bgPr>
    </p:bg>
    <p:spTree>
      <p:nvGrpSpPr>
        <p:cNvPr id="1" name=""/>
        <p:cNvGrpSpPr/>
        <p:nvPr/>
      </p:nvGrpSpPr>
      <p:grpSpPr>
        <a:xfrm>
          <a:off x="0" y="0"/>
          <a:ext cx="0" cy="0"/>
          <a:chOff x="0" y="0"/>
          <a:chExt cx="0" cy="0"/>
        </a:xfrm>
      </p:grpSpPr>
      <p:sp>
        <p:nvSpPr>
          <p:cNvPr name="TextBox 2" id="2"/>
          <p:cNvSpPr txBox="true"/>
          <p:nvPr/>
        </p:nvSpPr>
        <p:spPr>
          <a:xfrm rot="0">
            <a:off x="1440190" y="1986351"/>
            <a:ext cx="8180060" cy="1095375"/>
          </a:xfrm>
          <a:prstGeom prst="rect">
            <a:avLst/>
          </a:prstGeom>
        </p:spPr>
        <p:txBody>
          <a:bodyPr anchor="t" rtlCol="false" tIns="0" lIns="0" bIns="0" rIns="0">
            <a:spAutoFit/>
          </a:bodyPr>
          <a:lstStyle/>
          <a:p>
            <a:pPr algn="l">
              <a:lnSpc>
                <a:spcPts val="8699"/>
              </a:lnSpc>
            </a:pPr>
            <a:r>
              <a:rPr lang="en-US" sz="7499">
                <a:solidFill>
                  <a:srgbClr val="FBF6F1"/>
                </a:solidFill>
                <a:latin typeface="Martel 1 Heavy"/>
              </a:rPr>
              <a:t>The Survey</a:t>
            </a:r>
          </a:p>
        </p:txBody>
      </p:sp>
      <p:sp>
        <p:nvSpPr>
          <p:cNvPr name="TextBox 3" id="3"/>
          <p:cNvSpPr txBox="true"/>
          <p:nvPr/>
        </p:nvSpPr>
        <p:spPr>
          <a:xfrm rot="0">
            <a:off x="1440190" y="3789912"/>
            <a:ext cx="7703810" cy="3533776"/>
          </a:xfrm>
          <a:prstGeom prst="rect">
            <a:avLst/>
          </a:prstGeom>
        </p:spPr>
        <p:txBody>
          <a:bodyPr anchor="t" rtlCol="false" tIns="0" lIns="0" bIns="0" rIns="0">
            <a:spAutoFit/>
          </a:bodyPr>
          <a:lstStyle/>
          <a:p>
            <a:pPr algn="l">
              <a:lnSpc>
                <a:spcPts val="4049"/>
              </a:lnSpc>
              <a:spcBef>
                <a:spcPct val="0"/>
              </a:spcBef>
            </a:pPr>
            <a:r>
              <a:rPr lang="en-US" sz="2999" spc="179">
                <a:solidFill>
                  <a:srgbClr val="FBF6F1"/>
                </a:solidFill>
                <a:latin typeface="Public Sans Bold"/>
              </a:rPr>
              <a:t>As you discuss the SDGs for the planet, people, and prosperity, register your input and answer the questions in the Sustainability Vision Community Input Survey. Scan the QR Code on the right or follow </a:t>
            </a:r>
            <a:r>
              <a:rPr lang="en-US" sz="2999" spc="179" u="sng">
                <a:solidFill>
                  <a:srgbClr val="FBF6F1"/>
                </a:solidFill>
                <a:latin typeface="Public Sans Bold"/>
                <a:hlinkClick r:id="rId2" tooltip="https://forms.office.com/Pages/ResponsePage.aspx?id=nPsE4KSwT0K80DImBtXfOExGyiAGtmlLmib9WQGqK9xUNTBPREhORVRPSFo5QUY2WFg4U0xYTFVONy4u"/>
              </a:rPr>
              <a:t>this link</a:t>
            </a:r>
            <a:r>
              <a:rPr lang="en-US" sz="2999" spc="179">
                <a:solidFill>
                  <a:srgbClr val="FBF6F1"/>
                </a:solidFill>
                <a:latin typeface="Public Sans Bold"/>
              </a:rPr>
              <a:t> to view the survey.</a:t>
            </a:r>
          </a:p>
        </p:txBody>
      </p:sp>
      <p:sp>
        <p:nvSpPr>
          <p:cNvPr name="Freeform 4" id="4"/>
          <p:cNvSpPr/>
          <p:nvPr/>
        </p:nvSpPr>
        <p:spPr>
          <a:xfrm flipH="false" flipV="false" rot="0">
            <a:off x="10838518" y="2160068"/>
            <a:ext cx="5611681" cy="5513904"/>
          </a:xfrm>
          <a:custGeom>
            <a:avLst/>
            <a:gdLst/>
            <a:ahLst/>
            <a:cxnLst/>
            <a:rect r="r" b="b" t="t" l="l"/>
            <a:pathLst>
              <a:path h="5513904" w="5611681">
                <a:moveTo>
                  <a:pt x="0" y="0"/>
                </a:moveTo>
                <a:lnTo>
                  <a:pt x="5611681" y="0"/>
                </a:lnTo>
                <a:lnTo>
                  <a:pt x="5611681" y="5513904"/>
                </a:lnTo>
                <a:lnTo>
                  <a:pt x="0" y="5513904"/>
                </a:lnTo>
                <a:lnTo>
                  <a:pt x="0" y="0"/>
                </a:lnTo>
                <a:close/>
              </a:path>
            </a:pathLst>
          </a:custGeom>
          <a:blipFill>
            <a:blip r:embed="rId3"/>
            <a:stretch>
              <a:fillRect l="-50914" t="-74997" r="-50274" b="-29759"/>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6BE91"/>
        </a:solidFill>
      </p:bgPr>
    </p:bg>
    <p:spTree>
      <p:nvGrpSpPr>
        <p:cNvPr id="1" name=""/>
        <p:cNvGrpSpPr/>
        <p:nvPr/>
      </p:nvGrpSpPr>
      <p:grpSpPr>
        <a:xfrm>
          <a:off x="0" y="0"/>
          <a:ext cx="0" cy="0"/>
          <a:chOff x="0" y="0"/>
          <a:chExt cx="0" cy="0"/>
        </a:xfrm>
      </p:grpSpPr>
      <p:sp>
        <p:nvSpPr>
          <p:cNvPr name="Freeform 2" id="2">
            <a:hlinkClick r:id="rId3" tooltip="https://www.un.org/sustainabledevelopment/wp-content/uploads/2023/09/Goal-6_Fast-Facts.pdf"/>
          </p:cNvPr>
          <p:cNvSpPr/>
          <p:nvPr/>
        </p:nvSpPr>
        <p:spPr>
          <a:xfrm flipH="false" flipV="false" rot="0">
            <a:off x="3529293" y="7401281"/>
            <a:ext cx="2698821" cy="2698821"/>
          </a:xfrm>
          <a:custGeom>
            <a:avLst/>
            <a:gdLst/>
            <a:ahLst/>
            <a:cxnLst/>
            <a:rect r="r" b="b" t="t" l="l"/>
            <a:pathLst>
              <a:path h="2698821" w="2698821">
                <a:moveTo>
                  <a:pt x="0" y="0"/>
                </a:moveTo>
                <a:lnTo>
                  <a:pt x="2698820" y="0"/>
                </a:lnTo>
                <a:lnTo>
                  <a:pt x="2698820" y="2698820"/>
                </a:lnTo>
                <a:lnTo>
                  <a:pt x="0" y="2698820"/>
                </a:lnTo>
                <a:lnTo>
                  <a:pt x="0" y="0"/>
                </a:lnTo>
                <a:close/>
              </a:path>
            </a:pathLst>
          </a:custGeom>
          <a:blipFill>
            <a:blip r:embed="rId2"/>
            <a:stretch>
              <a:fillRect l="0" t="0" r="0" b="0"/>
            </a:stretch>
          </a:blipFill>
        </p:spPr>
      </p:sp>
      <p:sp>
        <p:nvSpPr>
          <p:cNvPr name="Freeform 3" id="3">
            <a:hlinkClick r:id="rId5" tooltip="https://www.un.org/sustainabledevelopment/wp-content/uploads/2023/09/Goal-12_Fast-Facts.pdf"/>
          </p:cNvPr>
          <p:cNvSpPr/>
          <p:nvPr/>
        </p:nvSpPr>
        <p:spPr>
          <a:xfrm flipH="false" flipV="false" rot="0">
            <a:off x="6390038" y="7401281"/>
            <a:ext cx="2698821" cy="2698821"/>
          </a:xfrm>
          <a:custGeom>
            <a:avLst/>
            <a:gdLst/>
            <a:ahLst/>
            <a:cxnLst/>
            <a:rect r="r" b="b" t="t" l="l"/>
            <a:pathLst>
              <a:path h="2698821" w="2698821">
                <a:moveTo>
                  <a:pt x="0" y="0"/>
                </a:moveTo>
                <a:lnTo>
                  <a:pt x="2698821" y="0"/>
                </a:lnTo>
                <a:lnTo>
                  <a:pt x="2698821" y="2698820"/>
                </a:lnTo>
                <a:lnTo>
                  <a:pt x="0" y="2698820"/>
                </a:lnTo>
                <a:lnTo>
                  <a:pt x="0" y="0"/>
                </a:lnTo>
                <a:close/>
              </a:path>
            </a:pathLst>
          </a:custGeom>
          <a:blipFill>
            <a:blip r:embed="rId4"/>
            <a:stretch>
              <a:fillRect l="0" t="0" r="0" b="0"/>
            </a:stretch>
          </a:blipFill>
        </p:spPr>
      </p:sp>
      <p:sp>
        <p:nvSpPr>
          <p:cNvPr name="Freeform 4" id="4">
            <a:hlinkClick r:id="rId7" tooltip="https://www.un.org/sustainabledevelopment/wp-content/uploads/2023/09/Goal-13_Fast-Facts.pdf"/>
          </p:cNvPr>
          <p:cNvSpPr/>
          <p:nvPr/>
        </p:nvSpPr>
        <p:spPr>
          <a:xfrm flipH="false" flipV="false" rot="0">
            <a:off x="9250784" y="7401281"/>
            <a:ext cx="2698821" cy="2698821"/>
          </a:xfrm>
          <a:custGeom>
            <a:avLst/>
            <a:gdLst/>
            <a:ahLst/>
            <a:cxnLst/>
            <a:rect r="r" b="b" t="t" l="l"/>
            <a:pathLst>
              <a:path h="2698821" w="2698821">
                <a:moveTo>
                  <a:pt x="0" y="0"/>
                </a:moveTo>
                <a:lnTo>
                  <a:pt x="2698821" y="0"/>
                </a:lnTo>
                <a:lnTo>
                  <a:pt x="2698821" y="2698820"/>
                </a:lnTo>
                <a:lnTo>
                  <a:pt x="0" y="2698820"/>
                </a:lnTo>
                <a:lnTo>
                  <a:pt x="0" y="0"/>
                </a:lnTo>
                <a:close/>
              </a:path>
            </a:pathLst>
          </a:custGeom>
          <a:blipFill>
            <a:blip r:embed="rId6"/>
            <a:stretch>
              <a:fillRect l="0" t="0" r="0" b="0"/>
            </a:stretch>
          </a:blipFill>
        </p:spPr>
      </p:sp>
      <p:sp>
        <p:nvSpPr>
          <p:cNvPr name="Freeform 5" id="5">
            <a:hlinkClick r:id="rId9" tooltip="https://www.un.org/sustainabledevelopment/wp-content/uploads/2023/09/Goal-14_Fast-Facts.pdf"/>
          </p:cNvPr>
          <p:cNvSpPr/>
          <p:nvPr/>
        </p:nvSpPr>
        <p:spPr>
          <a:xfrm flipH="false" flipV="false" rot="0">
            <a:off x="12111530" y="7401281"/>
            <a:ext cx="2698821" cy="2698821"/>
          </a:xfrm>
          <a:custGeom>
            <a:avLst/>
            <a:gdLst/>
            <a:ahLst/>
            <a:cxnLst/>
            <a:rect r="r" b="b" t="t" l="l"/>
            <a:pathLst>
              <a:path h="2698821" w="2698821">
                <a:moveTo>
                  <a:pt x="0" y="0"/>
                </a:moveTo>
                <a:lnTo>
                  <a:pt x="2698820" y="0"/>
                </a:lnTo>
                <a:lnTo>
                  <a:pt x="2698820" y="2698820"/>
                </a:lnTo>
                <a:lnTo>
                  <a:pt x="0" y="2698820"/>
                </a:lnTo>
                <a:lnTo>
                  <a:pt x="0" y="0"/>
                </a:lnTo>
                <a:close/>
              </a:path>
            </a:pathLst>
          </a:custGeom>
          <a:blipFill>
            <a:blip r:embed="rId8"/>
            <a:stretch>
              <a:fillRect l="0" t="0" r="0" b="0"/>
            </a:stretch>
          </a:blipFill>
        </p:spPr>
      </p:sp>
      <p:sp>
        <p:nvSpPr>
          <p:cNvPr name="Freeform 6" id="6"/>
          <p:cNvSpPr/>
          <p:nvPr/>
        </p:nvSpPr>
        <p:spPr>
          <a:xfrm flipH="false" flipV="false" rot="0">
            <a:off x="14972275" y="7401281"/>
            <a:ext cx="2698821" cy="2698821"/>
          </a:xfrm>
          <a:custGeom>
            <a:avLst/>
            <a:gdLst/>
            <a:ahLst/>
            <a:cxnLst/>
            <a:rect r="r" b="b" t="t" l="l"/>
            <a:pathLst>
              <a:path h="2698821" w="2698821">
                <a:moveTo>
                  <a:pt x="0" y="0"/>
                </a:moveTo>
                <a:lnTo>
                  <a:pt x="2698821" y="0"/>
                </a:lnTo>
                <a:lnTo>
                  <a:pt x="2698821" y="2698820"/>
                </a:lnTo>
                <a:lnTo>
                  <a:pt x="0" y="2698820"/>
                </a:lnTo>
                <a:lnTo>
                  <a:pt x="0" y="0"/>
                </a:lnTo>
                <a:close/>
              </a:path>
            </a:pathLst>
          </a:custGeom>
          <a:blipFill>
            <a:blip r:embed="rId10"/>
            <a:stretch>
              <a:fillRect l="0" t="0" r="0" b="0"/>
            </a:stretch>
          </a:blipFill>
        </p:spPr>
      </p:sp>
      <p:sp>
        <p:nvSpPr>
          <p:cNvPr name="TextBox 7" id="7"/>
          <p:cNvSpPr txBox="true"/>
          <p:nvPr/>
        </p:nvSpPr>
        <p:spPr>
          <a:xfrm rot="0">
            <a:off x="844930" y="1676103"/>
            <a:ext cx="16598139" cy="3665221"/>
          </a:xfrm>
          <a:prstGeom prst="rect">
            <a:avLst/>
          </a:prstGeom>
        </p:spPr>
        <p:txBody>
          <a:bodyPr anchor="t" rtlCol="false" tIns="0" lIns="0" bIns="0" rIns="0">
            <a:spAutoFit/>
          </a:bodyPr>
          <a:lstStyle/>
          <a:p>
            <a:pPr algn="l" marL="669283" indent="-334641" lvl="1">
              <a:lnSpc>
                <a:spcPts val="4184"/>
              </a:lnSpc>
              <a:buFont typeface="Arial"/>
              <a:buChar char="•"/>
            </a:pPr>
            <a:r>
              <a:rPr lang="en-US" sz="3099" spc="185">
                <a:solidFill>
                  <a:srgbClr val="000000"/>
                </a:solidFill>
                <a:latin typeface="Public Sans"/>
              </a:rPr>
              <a:t>Discussion Question: What could “we” do to move us closer to achieving the UN SDGs for the planet (listed below)?</a:t>
            </a:r>
          </a:p>
          <a:p>
            <a:pPr algn="l" marL="669283" indent="-334641" lvl="1">
              <a:lnSpc>
                <a:spcPts val="4184"/>
              </a:lnSpc>
              <a:buFont typeface="Arial"/>
              <a:buChar char="•"/>
            </a:pPr>
            <a:r>
              <a:rPr lang="en-US" sz="3099" spc="185">
                <a:solidFill>
                  <a:srgbClr val="000000"/>
                </a:solidFill>
                <a:latin typeface="Public Sans"/>
              </a:rPr>
              <a:t>Discuss for ~10 minutes. Choose any SDG that appeals to you/the group and let the conversation flow from one SDG to the others. It is okay if you don’t discuss all the SDGs for the planet.</a:t>
            </a:r>
          </a:p>
          <a:p>
            <a:pPr algn="l" marL="669283" indent="-334641" lvl="1">
              <a:lnSpc>
                <a:spcPts val="4184"/>
              </a:lnSpc>
              <a:buFont typeface="Arial"/>
              <a:buChar char="•"/>
            </a:pPr>
            <a:r>
              <a:rPr lang="en-US" sz="3099" spc="185">
                <a:solidFill>
                  <a:srgbClr val="000000"/>
                </a:solidFill>
                <a:latin typeface="Public Sans"/>
              </a:rPr>
              <a:t>Scan the QR Code below and spent about ~5 minutes on the first section of the input survey</a:t>
            </a:r>
          </a:p>
        </p:txBody>
      </p:sp>
      <p:sp>
        <p:nvSpPr>
          <p:cNvPr name="TextBox 8" id="8"/>
          <p:cNvSpPr txBox="true"/>
          <p:nvPr/>
        </p:nvSpPr>
        <p:spPr>
          <a:xfrm rot="0">
            <a:off x="1028700" y="796075"/>
            <a:ext cx="17259300" cy="937179"/>
          </a:xfrm>
          <a:prstGeom prst="rect">
            <a:avLst/>
          </a:prstGeom>
        </p:spPr>
        <p:txBody>
          <a:bodyPr anchor="t" rtlCol="false" tIns="0" lIns="0" bIns="0" rIns="0">
            <a:spAutoFit/>
          </a:bodyPr>
          <a:lstStyle/>
          <a:p>
            <a:pPr algn="l">
              <a:lnSpc>
                <a:spcPts val="7017"/>
              </a:lnSpc>
            </a:pPr>
            <a:r>
              <a:rPr lang="en-US" sz="7309">
                <a:solidFill>
                  <a:srgbClr val="FBF6F1"/>
                </a:solidFill>
                <a:latin typeface="Martel 1 Heavy"/>
              </a:rPr>
              <a:t>Discussion 1: SDGs for the Planet</a:t>
            </a:r>
          </a:p>
        </p:txBody>
      </p:sp>
      <p:sp>
        <p:nvSpPr>
          <p:cNvPr name="Freeform 9" id="9"/>
          <p:cNvSpPr/>
          <p:nvPr/>
        </p:nvSpPr>
        <p:spPr>
          <a:xfrm flipH="false" flipV="false" rot="0">
            <a:off x="616904" y="7401281"/>
            <a:ext cx="2746678" cy="2698821"/>
          </a:xfrm>
          <a:custGeom>
            <a:avLst/>
            <a:gdLst/>
            <a:ahLst/>
            <a:cxnLst/>
            <a:rect r="r" b="b" t="t" l="l"/>
            <a:pathLst>
              <a:path h="2698821" w="2746678">
                <a:moveTo>
                  <a:pt x="0" y="0"/>
                </a:moveTo>
                <a:lnTo>
                  <a:pt x="2746679" y="0"/>
                </a:lnTo>
                <a:lnTo>
                  <a:pt x="2746679" y="2698820"/>
                </a:lnTo>
                <a:lnTo>
                  <a:pt x="0" y="2698820"/>
                </a:lnTo>
                <a:lnTo>
                  <a:pt x="0" y="0"/>
                </a:lnTo>
                <a:close/>
              </a:path>
            </a:pathLst>
          </a:custGeom>
          <a:blipFill>
            <a:blip r:embed="rId11"/>
            <a:stretch>
              <a:fillRect l="-50914" t="-74997" r="-50274" b="-29759"/>
            </a:stretch>
          </a:blipFill>
        </p:spPr>
      </p:sp>
      <p:grpSp>
        <p:nvGrpSpPr>
          <p:cNvPr name="Group 10" id="10"/>
          <p:cNvGrpSpPr/>
          <p:nvPr/>
        </p:nvGrpSpPr>
        <p:grpSpPr>
          <a:xfrm rot="0">
            <a:off x="3253930" y="5799011"/>
            <a:ext cx="11780140" cy="1144583"/>
            <a:chOff x="0" y="0"/>
            <a:chExt cx="11563869" cy="1123569"/>
          </a:xfrm>
        </p:grpSpPr>
        <p:sp>
          <p:nvSpPr>
            <p:cNvPr name="Freeform 11" id="11"/>
            <p:cNvSpPr/>
            <p:nvPr/>
          </p:nvSpPr>
          <p:spPr>
            <a:xfrm flipH="false" flipV="false" rot="0">
              <a:off x="0" y="0"/>
              <a:ext cx="11563869" cy="1123569"/>
            </a:xfrm>
            <a:custGeom>
              <a:avLst/>
              <a:gdLst/>
              <a:ahLst/>
              <a:cxnLst/>
              <a:rect r="r" b="b" t="t" l="l"/>
              <a:pathLst>
                <a:path h="1123569" w="11563869">
                  <a:moveTo>
                    <a:pt x="4600" y="0"/>
                  </a:moveTo>
                  <a:lnTo>
                    <a:pt x="11559269" y="0"/>
                  </a:lnTo>
                  <a:cubicBezTo>
                    <a:pt x="11561810" y="0"/>
                    <a:pt x="11563869" y="2060"/>
                    <a:pt x="11563869" y="4600"/>
                  </a:cubicBezTo>
                  <a:lnTo>
                    <a:pt x="11563869" y="1118969"/>
                  </a:lnTo>
                  <a:cubicBezTo>
                    <a:pt x="11563869" y="1120189"/>
                    <a:pt x="11563385" y="1121359"/>
                    <a:pt x="11562522" y="1122222"/>
                  </a:cubicBezTo>
                  <a:cubicBezTo>
                    <a:pt x="11561659" y="1123085"/>
                    <a:pt x="11560489" y="1123569"/>
                    <a:pt x="11559269" y="1123569"/>
                  </a:cubicBezTo>
                  <a:lnTo>
                    <a:pt x="4600" y="1123569"/>
                  </a:lnTo>
                  <a:cubicBezTo>
                    <a:pt x="3380" y="1123569"/>
                    <a:pt x="2210" y="1123085"/>
                    <a:pt x="1347" y="1122222"/>
                  </a:cubicBezTo>
                  <a:cubicBezTo>
                    <a:pt x="485" y="1121359"/>
                    <a:pt x="0" y="1120189"/>
                    <a:pt x="0" y="1118969"/>
                  </a:cubicBezTo>
                  <a:lnTo>
                    <a:pt x="0" y="4600"/>
                  </a:lnTo>
                  <a:cubicBezTo>
                    <a:pt x="0" y="3380"/>
                    <a:pt x="485" y="2210"/>
                    <a:pt x="1347" y="1347"/>
                  </a:cubicBezTo>
                  <a:cubicBezTo>
                    <a:pt x="2210" y="485"/>
                    <a:pt x="3380" y="0"/>
                    <a:pt x="4600" y="0"/>
                  </a:cubicBezTo>
                  <a:close/>
                </a:path>
              </a:pathLst>
            </a:custGeom>
            <a:solidFill>
              <a:srgbClr val="FBF6F1"/>
            </a:solidFill>
          </p:spPr>
        </p:sp>
        <p:sp>
          <p:nvSpPr>
            <p:cNvPr name="TextBox 12" id="12"/>
            <p:cNvSpPr txBox="true"/>
            <p:nvPr/>
          </p:nvSpPr>
          <p:spPr>
            <a:xfrm>
              <a:off x="0" y="57150"/>
              <a:ext cx="11563869" cy="1066419"/>
            </a:xfrm>
            <a:prstGeom prst="rect">
              <a:avLst/>
            </a:prstGeom>
          </p:spPr>
          <p:txBody>
            <a:bodyPr anchor="ctr" rtlCol="false" tIns="24960" lIns="24960" bIns="24960" rIns="24960"/>
            <a:lstStyle/>
            <a:p>
              <a:pPr algn="ctr">
                <a:lnSpc>
                  <a:spcPts val="1176"/>
                </a:lnSpc>
              </a:pPr>
            </a:p>
          </p:txBody>
        </p:sp>
      </p:grpSp>
      <p:sp>
        <p:nvSpPr>
          <p:cNvPr name="TextBox 13" id="13"/>
          <p:cNvSpPr txBox="true"/>
          <p:nvPr/>
        </p:nvSpPr>
        <p:spPr>
          <a:xfrm rot="0">
            <a:off x="4281337" y="5967125"/>
            <a:ext cx="9588394" cy="742243"/>
          </a:xfrm>
          <a:prstGeom prst="rect">
            <a:avLst/>
          </a:prstGeom>
        </p:spPr>
        <p:txBody>
          <a:bodyPr anchor="t" rtlCol="false" tIns="0" lIns="0" bIns="0" rIns="0">
            <a:spAutoFit/>
          </a:bodyPr>
          <a:lstStyle/>
          <a:p>
            <a:pPr algn="l">
              <a:lnSpc>
                <a:spcPts val="2989"/>
              </a:lnSpc>
            </a:pPr>
            <a:r>
              <a:rPr lang="en-US" sz="2299">
                <a:solidFill>
                  <a:srgbClr val="000000"/>
                </a:solidFill>
                <a:latin typeface="Public Sans"/>
              </a:rPr>
              <a:t>Scan the QR Code below or follow </a:t>
            </a:r>
            <a:r>
              <a:rPr lang="en-US" sz="2299" u="sng">
                <a:solidFill>
                  <a:srgbClr val="000000"/>
                </a:solidFill>
                <a:latin typeface="Public Sans"/>
                <a:hlinkClick r:id="rId12" tooltip="https://forms.office.com/Pages/ResponsePage.aspx?id=nPsE4KSwT0K80DImBtXfOExGyiAGtmlLmib9WQGqK9xUNTBPREhORVRPSFo5QUY2WFg4U0xYTFVONy4u"/>
              </a:rPr>
              <a:t>this link </a:t>
            </a:r>
            <a:r>
              <a:rPr lang="en-US" sz="2299">
                <a:solidFill>
                  <a:srgbClr val="000000"/>
                </a:solidFill>
                <a:latin typeface="Public Sans"/>
              </a:rPr>
              <a:t>to register your input by taking the Sustainability Vision Community Input Survey.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DAF_N_G8lS4</dc:identifier>
  <dcterms:modified xsi:type="dcterms:W3CDTF">2011-08-01T06:04:30Z</dcterms:modified>
  <cp:revision>1</cp:revision>
  <dc:title>Community Input Guide</dc:title>
</cp:coreProperties>
</file>