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7"/>
    <p:sldId id="257" r:id="rId58"/>
    <p:sldId id="258" r:id="rId59"/>
    <p:sldId id="259" r:id="rId60"/>
    <p:sldId id="260" r:id="rId61"/>
    <p:sldId id="261" r:id="rId62"/>
    <p:sldId id="262" r:id="rId63"/>
    <p:sldId id="263" r:id="rId64"/>
    <p:sldId id="264" r:id="rId65"/>
    <p:sldId id="265" r:id="rId66"/>
    <p:sldId id="266" r:id="rId67"/>
    <p:sldId id="267" r:id="rId68"/>
    <p:sldId id="268" r:id="rId6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ublic Sans" charset="1" panose="00000000000000000000"/>
      <p:regular r:id="rId10"/>
    </p:embeddedFont>
    <p:embeddedFont>
      <p:font typeface="Public Sans Bold" charset="1" panose="00000000000000000000"/>
      <p:regular r:id="rId11"/>
    </p:embeddedFont>
    <p:embeddedFont>
      <p:font typeface="Public Sans Italics" charset="1" panose="00000000000000000000"/>
      <p:regular r:id="rId12"/>
    </p:embeddedFont>
    <p:embeddedFont>
      <p:font typeface="Public Sans Bold Italics" charset="1" panose="00000000000000000000"/>
      <p:regular r:id="rId13"/>
    </p:embeddedFont>
    <p:embeddedFont>
      <p:font typeface="Public Sans Thin" charset="1" panose="00000000000000000000"/>
      <p:regular r:id="rId14"/>
    </p:embeddedFont>
    <p:embeddedFont>
      <p:font typeface="Public Sans Thin Italics" charset="1" panose="00000000000000000000"/>
      <p:regular r:id="rId15"/>
    </p:embeddedFont>
    <p:embeddedFont>
      <p:font typeface="Public Sans Medium" charset="1" panose="00000000000000000000"/>
      <p:regular r:id="rId16"/>
    </p:embeddedFont>
    <p:embeddedFont>
      <p:font typeface="Public Sans Medium Italics" charset="1" panose="00000000000000000000"/>
      <p:regular r:id="rId17"/>
    </p:embeddedFont>
    <p:embeddedFont>
      <p:font typeface="Public Sans Heavy" charset="1" panose="00000000000000000000"/>
      <p:regular r:id="rId18"/>
    </p:embeddedFont>
    <p:embeddedFont>
      <p:font typeface="Public Sans Heavy Italics" charset="1" panose="00000000000000000000"/>
      <p:regular r:id="rId19"/>
    </p:embeddedFont>
    <p:embeddedFont>
      <p:font typeface="Open Sans" charset="1" panose="020B0606030504020204"/>
      <p:regular r:id="rId20"/>
    </p:embeddedFont>
    <p:embeddedFont>
      <p:font typeface="Open Sans Bold" charset="1" panose="020B0806030504020204"/>
      <p:regular r:id="rId21"/>
    </p:embeddedFont>
    <p:embeddedFont>
      <p:font typeface="Open Sans Italics" charset="1" panose="020B0606030504020204"/>
      <p:regular r:id="rId22"/>
    </p:embeddedFont>
    <p:embeddedFont>
      <p:font typeface="Open Sans Bold Italics" charset="1" panose="020B0806030504020204"/>
      <p:regular r:id="rId23"/>
    </p:embeddedFont>
    <p:embeddedFont>
      <p:font typeface="Open Sans Light" charset="1" panose="020B0306030504020204"/>
      <p:regular r:id="rId24"/>
    </p:embeddedFont>
    <p:embeddedFont>
      <p:font typeface="Open Sans Light Italics" charset="1" panose="020B0306030504020204"/>
      <p:regular r:id="rId25"/>
    </p:embeddedFont>
    <p:embeddedFont>
      <p:font typeface="Open Sans Ultra-Bold" charset="1" panose="00000000000000000000"/>
      <p:regular r:id="rId26"/>
    </p:embeddedFont>
    <p:embeddedFont>
      <p:font typeface="Open Sans Ultra-Bold Italics" charset="1" panose="00000000000000000000"/>
      <p:regular r:id="rId27"/>
    </p:embeddedFont>
    <p:embeddedFont>
      <p:font typeface="Montserrat" charset="1" panose="00000500000000000000"/>
      <p:regular r:id="rId28"/>
    </p:embeddedFont>
    <p:embeddedFont>
      <p:font typeface="Montserrat Bold" charset="1" panose="00000800000000000000"/>
      <p:regular r:id="rId29"/>
    </p:embeddedFont>
    <p:embeddedFont>
      <p:font typeface="Montserrat Italics" charset="1" panose="00000500000000000000"/>
      <p:regular r:id="rId30"/>
    </p:embeddedFont>
    <p:embeddedFont>
      <p:font typeface="Montserrat Bold Italics" charset="1" panose="00000800000000000000"/>
      <p:regular r:id="rId31"/>
    </p:embeddedFont>
    <p:embeddedFont>
      <p:font typeface="Montserrat Thin" charset="1" panose="00000300000000000000"/>
      <p:regular r:id="rId32"/>
    </p:embeddedFont>
    <p:embeddedFont>
      <p:font typeface="Montserrat Thin Italics" charset="1" panose="00000300000000000000"/>
      <p:regular r:id="rId33"/>
    </p:embeddedFont>
    <p:embeddedFont>
      <p:font typeface="Montserrat Extra-Light" charset="1" panose="00000300000000000000"/>
      <p:regular r:id="rId34"/>
    </p:embeddedFont>
    <p:embeddedFont>
      <p:font typeface="Montserrat Extra-Light Italics" charset="1" panose="00000300000000000000"/>
      <p:regular r:id="rId35"/>
    </p:embeddedFont>
    <p:embeddedFont>
      <p:font typeface="Montserrat Light" charset="1" panose="00000400000000000000"/>
      <p:regular r:id="rId36"/>
    </p:embeddedFont>
    <p:embeddedFont>
      <p:font typeface="Montserrat Light Italics" charset="1" panose="00000400000000000000"/>
      <p:regular r:id="rId37"/>
    </p:embeddedFont>
    <p:embeddedFont>
      <p:font typeface="Montserrat Medium" charset="1" panose="00000600000000000000"/>
      <p:regular r:id="rId38"/>
    </p:embeddedFont>
    <p:embeddedFont>
      <p:font typeface="Montserrat Medium Italics" charset="1" panose="00000600000000000000"/>
      <p:regular r:id="rId39"/>
    </p:embeddedFont>
    <p:embeddedFont>
      <p:font typeface="Montserrat Semi-Bold" charset="1" panose="00000700000000000000"/>
      <p:regular r:id="rId40"/>
    </p:embeddedFont>
    <p:embeddedFont>
      <p:font typeface="Montserrat Semi-Bold Italics" charset="1" panose="00000700000000000000"/>
      <p:regular r:id="rId41"/>
    </p:embeddedFont>
    <p:embeddedFont>
      <p:font typeface="Montserrat Ultra-Bold" charset="1" panose="00000900000000000000"/>
      <p:regular r:id="rId42"/>
    </p:embeddedFont>
    <p:embeddedFont>
      <p:font typeface="Montserrat Ultra-Bold Italics" charset="1" panose="00000900000000000000"/>
      <p:regular r:id="rId43"/>
    </p:embeddedFont>
    <p:embeddedFont>
      <p:font typeface="Montserrat Heavy" charset="1" panose="00000A00000000000000"/>
      <p:regular r:id="rId44"/>
    </p:embeddedFont>
    <p:embeddedFont>
      <p:font typeface="Montserrat Heavy Italics" charset="1" panose="00000A00000000000000"/>
      <p:regular r:id="rId45"/>
    </p:embeddedFont>
    <p:embeddedFont>
      <p:font typeface="Martel 1" charset="1" panose="00000500000000000000"/>
      <p:regular r:id="rId46"/>
    </p:embeddedFont>
    <p:embeddedFont>
      <p:font typeface="Martel 1 Bold" charset="1" panose="00000800000000000000"/>
      <p:regular r:id="rId47"/>
    </p:embeddedFont>
    <p:embeddedFont>
      <p:font typeface="Martel 1 Semi-Bold" charset="1" panose="00000700000000000000"/>
      <p:regular r:id="rId48"/>
    </p:embeddedFont>
    <p:embeddedFont>
      <p:font typeface="Martel 1 Ultra-Bold" charset="1" panose="00000900000000000000"/>
      <p:regular r:id="rId49"/>
    </p:embeddedFont>
    <p:embeddedFont>
      <p:font typeface="Martel 1 Heavy" charset="1" panose="00000A00000000000000"/>
      <p:regular r:id="rId50"/>
    </p:embeddedFont>
    <p:embeddedFont>
      <p:font typeface="Martel 2" charset="1" panose="00000500000000000000"/>
      <p:regular r:id="rId51"/>
    </p:embeddedFont>
    <p:embeddedFont>
      <p:font typeface="Martel 2 Bold" charset="1" panose="00000800000000000000"/>
      <p:regular r:id="rId52"/>
    </p:embeddedFont>
    <p:embeddedFont>
      <p:font typeface="Martel 2 Light" charset="1" panose="00000400000000000000"/>
      <p:regular r:id="rId53"/>
    </p:embeddedFont>
    <p:embeddedFont>
      <p:font typeface="Martel 2 Semi-Bold" charset="1" panose="00000700000000000000"/>
      <p:regular r:id="rId54"/>
    </p:embeddedFont>
    <p:embeddedFont>
      <p:font typeface="Martel 2 Ultra-Bold" charset="1" panose="00000900000000000000"/>
      <p:regular r:id="rId55"/>
    </p:embeddedFont>
    <p:embeddedFont>
      <p:font typeface="Martel 2 Heavy" charset="1" panose="00000A0000000000000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slides/slide1.xml" Type="http://schemas.openxmlformats.org/officeDocument/2006/relationships/slide"/><Relationship Id="rId58" Target="slides/slide2.xml" Type="http://schemas.openxmlformats.org/officeDocument/2006/relationships/slide"/><Relationship Id="rId59" Target="slides/slide3.xml" Type="http://schemas.openxmlformats.org/officeDocument/2006/relationships/slide"/><Relationship Id="rId6" Target="fonts/font6.fntdata" Type="http://schemas.openxmlformats.org/officeDocument/2006/relationships/font"/><Relationship Id="rId60" Target="slides/slide4.xml" Type="http://schemas.openxmlformats.org/officeDocument/2006/relationships/slide"/><Relationship Id="rId61" Target="slides/slide5.xml" Type="http://schemas.openxmlformats.org/officeDocument/2006/relationships/slide"/><Relationship Id="rId62" Target="slides/slide6.xml" Type="http://schemas.openxmlformats.org/officeDocument/2006/relationships/slide"/><Relationship Id="rId63" Target="slides/slide7.xml" Type="http://schemas.openxmlformats.org/officeDocument/2006/relationships/slide"/><Relationship Id="rId64" Target="slides/slide8.xml" Type="http://schemas.openxmlformats.org/officeDocument/2006/relationships/slide"/><Relationship Id="rId65" Target="slides/slide9.xml" Type="http://schemas.openxmlformats.org/officeDocument/2006/relationships/slide"/><Relationship Id="rId66" Target="slides/slide10.xml" Type="http://schemas.openxmlformats.org/officeDocument/2006/relationships/slide"/><Relationship Id="rId67" Target="slides/slide11.xml" Type="http://schemas.openxmlformats.org/officeDocument/2006/relationships/slide"/><Relationship Id="rId68" Target="slides/slide12.xml" Type="http://schemas.openxmlformats.org/officeDocument/2006/relationships/slide"/><Relationship Id="rId69" Target="slides/slide13.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3.jpeg" Type="http://schemas.openxmlformats.org/officeDocument/2006/relationships/image"/><Relationship Id="rId3" Target="https://www.un.org/sustainabledevelopment/wp-content/uploads/2023/09/Goal-6_Fast-Facts.pdf" TargetMode="External" Type="http://schemas.openxmlformats.org/officeDocument/2006/relationships/hyperlink"/><Relationship Id="rId4" Target="../media/image12.jpeg" Type="http://schemas.openxmlformats.org/officeDocument/2006/relationships/image"/><Relationship Id="rId5" Target="https://www.un.org/sustainabledevelopment/wp-content/uploads/2023/09/Goal-12_Fast-Facts.pdf" TargetMode="External" Type="http://schemas.openxmlformats.org/officeDocument/2006/relationships/hyperlink"/><Relationship Id="rId6" Target="../media/image11.jpeg" Type="http://schemas.openxmlformats.org/officeDocument/2006/relationships/image"/><Relationship Id="rId7" Target="https://www.un.org/sustainabledevelopment/wp-content/uploads/2023/09/Goal-13_Fast-Facts.pdf" TargetMode="External" Type="http://schemas.openxmlformats.org/officeDocument/2006/relationships/hyperlink"/><Relationship Id="rId8" Target="../media/image10.jpeg" Type="http://schemas.openxmlformats.org/officeDocument/2006/relationships/image"/><Relationship Id="rId9" Target="https://www.un.org/sustainabledevelopment/wp-content/uploads/2023/09/Goal-14_Fast-Facts.pdf"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3.jpeg" Type="http://schemas.openxmlformats.org/officeDocument/2006/relationships/image"/><Relationship Id="rId3" Target="https://www.un.org/sustainabledevelopment/wp-content/uploads/2023/09/Goal-6_Fast-Facts.pdf" TargetMode="External" Type="http://schemas.openxmlformats.org/officeDocument/2006/relationships/hyperlink"/><Relationship Id="rId4" Target="../media/image12.jpeg" Type="http://schemas.openxmlformats.org/officeDocument/2006/relationships/image"/><Relationship Id="rId5" Target="https://www.un.org/sustainabledevelopment/wp-content/uploads/2023/09/Goal-12_Fast-Facts.pdf" TargetMode="External" Type="http://schemas.openxmlformats.org/officeDocument/2006/relationships/hyperlink"/><Relationship Id="rId6" Target="../media/image11.jpeg" Type="http://schemas.openxmlformats.org/officeDocument/2006/relationships/image"/><Relationship Id="rId7" Target="https://www.un.org/sustainabledevelopment/wp-content/uploads/2023/09/Goal-13_Fast-Facts.pdf" TargetMode="External" Type="http://schemas.openxmlformats.org/officeDocument/2006/relationships/hyperlink"/><Relationship Id="rId8" Target="../media/image10.jpeg" Type="http://schemas.openxmlformats.org/officeDocument/2006/relationships/image"/><Relationship Id="rId9" Target="https://www.un.org/sustainabledevelopment/wp-content/uploads/2023/09/Goal-14_Fast-Facts.pdf"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https://twitter.com/EmoryGreen" TargetMode="External" Type="http://schemas.openxmlformats.org/officeDocument/2006/relationships/hyperlink"/><Relationship Id="rId13" Target="../media/image32.png" Type="http://schemas.openxmlformats.org/officeDocument/2006/relationships/image"/><Relationship Id="rId14" Target="../media/image33.svg" Type="http://schemas.openxmlformats.org/officeDocument/2006/relationships/image"/><Relationship Id="rId15" Target="https://www.facebook.com/emorysustainability" TargetMode="External" Type="http://schemas.openxmlformats.org/officeDocument/2006/relationships/hyperlink"/><Relationship Id="rId2" Target="../media/image27.png" Type="http://schemas.openxmlformats.org/officeDocument/2006/relationships/image"/><Relationship Id="rId3" Target="https://emory.us3.list-manage.com/subscribe?u=1f31c4d8c6654d45469973f28&amp;id=9992e4a934" TargetMode="External" Type="http://schemas.openxmlformats.org/officeDocument/2006/relationships/hyperlink"/><Relationship Id="rId4" Target="https://docs.google.com/forms/d/e/1FAIpQLSc0gQQPp_hvqnvD7ho1Evy_6vLWtYfEjG7tiCnM1QpX2HlkCw/viewform" TargetMode="External" Type="http://schemas.openxmlformats.org/officeDocument/2006/relationships/hyperlink"/><Relationship Id="rId5" Target="https://sustainability.emory.edu/get-involved/sustainability-pledge/" TargetMode="External" Type="http://schemas.openxmlformats.org/officeDocument/2006/relationships/hyperlink"/><Relationship Id="rId6" Target="https://sustainability.emory.edu" TargetMode="External" Type="http://schemas.openxmlformats.org/officeDocument/2006/relationships/hyperlink"/><Relationship Id="rId7" Target="../media/image28.png" Type="http://schemas.openxmlformats.org/officeDocument/2006/relationships/image"/><Relationship Id="rId8" Target="../media/image29.svg" Type="http://schemas.openxmlformats.org/officeDocument/2006/relationships/image"/><Relationship Id="rId9" Target="https://www.instagram.com/emorysustainability/"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https://sustainability.emory.edu/resources/sustainability-vision-community-input-facilitators-guid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https://sustainability.emory.edu/sustainability-vision-conversation-and-input-guide-resources/"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jpeg" Type="http://schemas.openxmlformats.org/officeDocument/2006/relationships/image"/><Relationship Id="rId11" Target="../media/image17.jpeg" Type="http://schemas.openxmlformats.org/officeDocument/2006/relationships/image"/><Relationship Id="rId12" Target="../media/image18.jpeg" Type="http://schemas.openxmlformats.org/officeDocument/2006/relationships/image"/><Relationship Id="rId13" Target="../media/image19.jpeg" Type="http://schemas.openxmlformats.org/officeDocument/2006/relationships/image"/><Relationship Id="rId14" Target="../media/image20.jpeg" Type="http://schemas.openxmlformats.org/officeDocument/2006/relationships/image"/><Relationship Id="rId15" Target="../media/image21.jpeg" Type="http://schemas.openxmlformats.org/officeDocument/2006/relationships/image"/><Relationship Id="rId16" Target="../media/image22.jpeg" Type="http://schemas.openxmlformats.org/officeDocument/2006/relationships/image"/><Relationship Id="rId17" Target="../media/image23.jpeg" Type="http://schemas.openxmlformats.org/officeDocument/2006/relationships/image"/><Relationship Id="rId18" Target="../media/image24.jpeg" Type="http://schemas.openxmlformats.org/officeDocument/2006/relationships/image"/><Relationship Id="rId19" Target="../media/image25.jpeg" Type="http://schemas.openxmlformats.org/officeDocument/2006/relationships/image"/><Relationship Id="rId2" Target="../media/image8.png" Type="http://schemas.openxmlformats.org/officeDocument/2006/relationships/image"/><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https://forms.office.com/Pages/ResponsePage.aspx?id=nPsE4KSwT0K80DImBtXfOExGyiAGtmlLmib9WQGqK9xUNTBPREhORVRPSFo5QUY2WFg4U0xYTFVONy4u" TargetMode="External" Type="http://schemas.openxmlformats.org/officeDocument/2006/relationships/hyperlink"/><Relationship Id="rId3" Target="../media/image2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26.png" Type="http://schemas.openxmlformats.org/officeDocument/2006/relationships/image"/><Relationship Id="rId12" Target="https://forms.office.com/Pages/ResponsePage.aspx?id=nPsE4KSwT0K80DImBtXfOExGyiAGtmlLmib9WQGqK9xUNTBPREhORVRPSFo5QUY2WFg4U0xYTFVONy4u" TargetMode="External" Type="http://schemas.openxmlformats.org/officeDocument/2006/relationships/hyperlink"/><Relationship Id="rId2" Target="../media/image13.jpeg" Type="http://schemas.openxmlformats.org/officeDocument/2006/relationships/image"/><Relationship Id="rId3" Target="https://www.un.org/sustainabledevelopment/wp-content/uploads/2023/09/Goal-6_Fast-Facts.pdf" TargetMode="External" Type="http://schemas.openxmlformats.org/officeDocument/2006/relationships/hyperlink"/><Relationship Id="rId4" Target="../media/image12.jpeg" Type="http://schemas.openxmlformats.org/officeDocument/2006/relationships/image"/><Relationship Id="rId5" Target="https://www.un.org/sustainabledevelopment/wp-content/uploads/2023/09/Goal-12_Fast-Facts.pdf" TargetMode="External" Type="http://schemas.openxmlformats.org/officeDocument/2006/relationships/hyperlink"/><Relationship Id="rId6" Target="../media/image11.jpeg" Type="http://schemas.openxmlformats.org/officeDocument/2006/relationships/image"/><Relationship Id="rId7" Target="https://www.un.org/sustainabledevelopment/wp-content/uploads/2023/09/Goal-13_Fast-Facts.pdf" TargetMode="External" Type="http://schemas.openxmlformats.org/officeDocument/2006/relationships/hyperlink"/><Relationship Id="rId8" Target="../media/image10.jpeg" Type="http://schemas.openxmlformats.org/officeDocument/2006/relationships/image"/><Relationship Id="rId9" Target="https://www.un.org/sustainabledevelopment/wp-content/uploads/2023/09/Goal-14_Fast-Facts.pdf"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4399" y="0"/>
            <a:ext cx="18349251" cy="10690325"/>
            <a:chOff x="0" y="0"/>
            <a:chExt cx="1633201" cy="951507"/>
          </a:xfrm>
        </p:grpSpPr>
        <p:sp>
          <p:nvSpPr>
            <p:cNvPr name="Freeform 3" id="3"/>
            <p:cNvSpPr/>
            <p:nvPr/>
          </p:nvSpPr>
          <p:spPr>
            <a:xfrm flipH="false" flipV="false" rot="0">
              <a:off x="0" y="0"/>
              <a:ext cx="1633201" cy="951507"/>
            </a:xfrm>
            <a:custGeom>
              <a:avLst/>
              <a:gdLst/>
              <a:ahLst/>
              <a:cxnLst/>
              <a:rect r="r" b="b" t="t" l="l"/>
              <a:pathLst>
                <a:path h="951507" w="1633201">
                  <a:moveTo>
                    <a:pt x="0" y="0"/>
                  </a:moveTo>
                  <a:lnTo>
                    <a:pt x="1633201" y="0"/>
                  </a:lnTo>
                  <a:lnTo>
                    <a:pt x="1633201" y="951507"/>
                  </a:lnTo>
                  <a:lnTo>
                    <a:pt x="0" y="951507"/>
                  </a:lnTo>
                  <a:close/>
                </a:path>
              </a:pathLst>
            </a:custGeom>
            <a:solidFill>
              <a:srgbClr val="FBF6F1"/>
            </a:solidFill>
          </p:spPr>
        </p:sp>
        <p:sp>
          <p:nvSpPr>
            <p:cNvPr name="TextBox 4" id="4"/>
            <p:cNvSpPr txBox="true"/>
            <p:nvPr/>
          </p:nvSpPr>
          <p:spPr>
            <a:xfrm>
              <a:off x="0" y="-38100"/>
              <a:ext cx="1633201" cy="98960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698577" y="8906428"/>
            <a:ext cx="3160792" cy="872379"/>
          </a:xfrm>
          <a:custGeom>
            <a:avLst/>
            <a:gdLst/>
            <a:ahLst/>
            <a:cxnLst/>
            <a:rect r="r" b="b" t="t" l="l"/>
            <a:pathLst>
              <a:path h="872379" w="3160792">
                <a:moveTo>
                  <a:pt x="0" y="0"/>
                </a:moveTo>
                <a:lnTo>
                  <a:pt x="3160793" y="0"/>
                </a:lnTo>
                <a:lnTo>
                  <a:pt x="3160793" y="872378"/>
                </a:lnTo>
                <a:lnTo>
                  <a:pt x="0" y="872378"/>
                </a:lnTo>
                <a:lnTo>
                  <a:pt x="0" y="0"/>
                </a:lnTo>
                <a:close/>
              </a:path>
            </a:pathLst>
          </a:custGeom>
          <a:blipFill>
            <a:blip r:embed="rId2"/>
            <a:stretch>
              <a:fillRect l="0" t="0" r="0" b="0"/>
            </a:stretch>
          </a:blipFill>
        </p:spPr>
      </p:sp>
      <p:sp>
        <p:nvSpPr>
          <p:cNvPr name="Freeform 6" id="6"/>
          <p:cNvSpPr/>
          <p:nvPr/>
        </p:nvSpPr>
        <p:spPr>
          <a:xfrm flipH="false" flipV="false" rot="0">
            <a:off x="4033536" y="8888608"/>
            <a:ext cx="3368585" cy="890198"/>
          </a:xfrm>
          <a:custGeom>
            <a:avLst/>
            <a:gdLst/>
            <a:ahLst/>
            <a:cxnLst/>
            <a:rect r="r" b="b" t="t" l="l"/>
            <a:pathLst>
              <a:path h="890198" w="3368585">
                <a:moveTo>
                  <a:pt x="0" y="0"/>
                </a:moveTo>
                <a:lnTo>
                  <a:pt x="3368585" y="0"/>
                </a:lnTo>
                <a:lnTo>
                  <a:pt x="3368585" y="890198"/>
                </a:lnTo>
                <a:lnTo>
                  <a:pt x="0" y="890198"/>
                </a:lnTo>
                <a:lnTo>
                  <a:pt x="0" y="0"/>
                </a:lnTo>
                <a:close/>
              </a:path>
            </a:pathLst>
          </a:custGeom>
          <a:blipFill>
            <a:blip r:embed="rId3">
              <a:extLst>
                <a:ext uri="{96DAC541-7B7A-43D3-8B79-37D633B846F1}">
                  <asvg:svgBlip xmlns:asvg="http://schemas.microsoft.com/office/drawing/2016/SVG/main" r:embed="rId4"/>
                </a:ext>
              </a:extLst>
            </a:blip>
            <a:stretch>
              <a:fillRect l="-73030" t="0" r="0" b="0"/>
            </a:stretch>
          </a:blipFill>
        </p:spPr>
      </p:sp>
      <p:sp>
        <p:nvSpPr>
          <p:cNvPr name="Freeform 7" id="7"/>
          <p:cNvSpPr/>
          <p:nvPr/>
        </p:nvSpPr>
        <p:spPr>
          <a:xfrm flipH="false" flipV="false" rot="0">
            <a:off x="7573799" y="8842898"/>
            <a:ext cx="981618" cy="981618"/>
          </a:xfrm>
          <a:custGeom>
            <a:avLst/>
            <a:gdLst/>
            <a:ahLst/>
            <a:cxnLst/>
            <a:rect r="r" b="b" t="t" l="l"/>
            <a:pathLst>
              <a:path h="981618" w="981618">
                <a:moveTo>
                  <a:pt x="0" y="0"/>
                </a:moveTo>
                <a:lnTo>
                  <a:pt x="981618" y="0"/>
                </a:lnTo>
                <a:lnTo>
                  <a:pt x="981618" y="981618"/>
                </a:lnTo>
                <a:lnTo>
                  <a:pt x="0" y="981618"/>
                </a:lnTo>
                <a:lnTo>
                  <a:pt x="0" y="0"/>
                </a:lnTo>
                <a:close/>
              </a:path>
            </a:pathLst>
          </a:custGeom>
          <a:blipFill>
            <a:blip r:embed="rId5"/>
            <a:stretch>
              <a:fillRect l="0" t="0" r="0" b="0"/>
            </a:stretch>
          </a:blipFill>
        </p:spPr>
      </p:sp>
      <p:sp>
        <p:nvSpPr>
          <p:cNvPr name="Freeform 8" id="8"/>
          <p:cNvSpPr/>
          <p:nvPr/>
        </p:nvSpPr>
        <p:spPr>
          <a:xfrm flipH="false" flipV="false" rot="0">
            <a:off x="10462894" y="1546548"/>
            <a:ext cx="6796406" cy="7359879"/>
          </a:xfrm>
          <a:custGeom>
            <a:avLst/>
            <a:gdLst/>
            <a:ahLst/>
            <a:cxnLst/>
            <a:rect r="r" b="b" t="t" l="l"/>
            <a:pathLst>
              <a:path h="7359879" w="6796406">
                <a:moveTo>
                  <a:pt x="0" y="0"/>
                </a:moveTo>
                <a:lnTo>
                  <a:pt x="6796406" y="0"/>
                </a:lnTo>
                <a:lnTo>
                  <a:pt x="6796406" y="7359880"/>
                </a:lnTo>
                <a:lnTo>
                  <a:pt x="0" y="7359880"/>
                </a:lnTo>
                <a:lnTo>
                  <a:pt x="0" y="0"/>
                </a:lnTo>
                <a:close/>
              </a:path>
            </a:pathLst>
          </a:custGeom>
          <a:blipFill>
            <a:blip r:embed="rId6"/>
            <a:stretch>
              <a:fillRect l="-62436" t="0" r="0" b="0"/>
            </a:stretch>
          </a:blipFill>
        </p:spPr>
      </p:sp>
      <p:sp>
        <p:nvSpPr>
          <p:cNvPr name="TextBox 9" id="9"/>
          <p:cNvSpPr txBox="true"/>
          <p:nvPr/>
        </p:nvSpPr>
        <p:spPr>
          <a:xfrm rot="0">
            <a:off x="1028700" y="3072959"/>
            <a:ext cx="8383189" cy="2272204"/>
          </a:xfrm>
          <a:prstGeom prst="rect">
            <a:avLst/>
          </a:prstGeom>
        </p:spPr>
        <p:txBody>
          <a:bodyPr anchor="t" rtlCol="false" tIns="0" lIns="0" bIns="0" rIns="0">
            <a:spAutoFit/>
          </a:bodyPr>
          <a:lstStyle/>
          <a:p>
            <a:pPr>
              <a:lnSpc>
                <a:spcPts val="5865"/>
              </a:lnSpc>
            </a:pPr>
            <a:r>
              <a:rPr lang="en-US" sz="6109">
                <a:solidFill>
                  <a:srgbClr val="7FBC42"/>
                </a:solidFill>
                <a:latin typeface="Martel 1 Heavy"/>
              </a:rPr>
              <a:t>Sustainability Vision Conversation &amp; Input Guide</a:t>
            </a:r>
          </a:p>
        </p:txBody>
      </p:sp>
      <p:sp>
        <p:nvSpPr>
          <p:cNvPr name="TextBox 10" id="10"/>
          <p:cNvSpPr txBox="true"/>
          <p:nvPr/>
        </p:nvSpPr>
        <p:spPr>
          <a:xfrm rot="0">
            <a:off x="1028700" y="5805888"/>
            <a:ext cx="8383189" cy="868680"/>
          </a:xfrm>
          <a:prstGeom prst="rect">
            <a:avLst/>
          </a:prstGeom>
        </p:spPr>
        <p:txBody>
          <a:bodyPr anchor="t" rtlCol="false" tIns="0" lIns="0" bIns="0" rIns="0">
            <a:spAutoFit/>
          </a:bodyPr>
          <a:lstStyle/>
          <a:p>
            <a:pPr>
              <a:lnSpc>
                <a:spcPts val="3360"/>
              </a:lnSpc>
            </a:pPr>
            <a:r>
              <a:rPr lang="en-US" sz="3500">
                <a:solidFill>
                  <a:srgbClr val="7FBC42"/>
                </a:solidFill>
                <a:latin typeface="Martel 1"/>
              </a:rPr>
              <a:t>For Emory’s 2025-2036 Sustainability Vision and Strategic Plan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AAAC"/>
        </a:solidFill>
      </p:bgPr>
    </p:bg>
    <p:spTree>
      <p:nvGrpSpPr>
        <p:cNvPr id="1" name=""/>
        <p:cNvGrpSpPr/>
        <p:nvPr/>
      </p:nvGrpSpPr>
      <p:grpSpPr>
        <a:xfrm>
          <a:off x="0" y="0"/>
          <a:ext cx="0" cy="0"/>
          <a:chOff x="0" y="0"/>
          <a:chExt cx="0" cy="0"/>
        </a:xfrm>
      </p:grpSpPr>
      <p:sp>
        <p:nvSpPr>
          <p:cNvPr name="Freeform 2" id="2">
            <a:hlinkClick r:id="rId3" tooltip="https://www.un.org/sustainabledevelopment/wp-content/uploads/2023/09/Goal-6_Fast-Facts.pdf"/>
          </p:cNvPr>
          <p:cNvSpPr/>
          <p:nvPr/>
        </p:nvSpPr>
        <p:spPr>
          <a:xfrm flipH="false" flipV="false" rot="0">
            <a:off x="844930" y="6853347"/>
            <a:ext cx="3019128" cy="3019128"/>
          </a:xfrm>
          <a:custGeom>
            <a:avLst/>
            <a:gdLst/>
            <a:ahLst/>
            <a:cxnLst/>
            <a:rect r="r" b="b" t="t" l="l"/>
            <a:pathLst>
              <a:path h="3019128" w="3019128">
                <a:moveTo>
                  <a:pt x="0" y="0"/>
                </a:moveTo>
                <a:lnTo>
                  <a:pt x="3019129" y="0"/>
                </a:lnTo>
                <a:lnTo>
                  <a:pt x="3019129" y="3019129"/>
                </a:lnTo>
                <a:lnTo>
                  <a:pt x="0" y="3019129"/>
                </a:lnTo>
                <a:lnTo>
                  <a:pt x="0" y="0"/>
                </a:lnTo>
                <a:close/>
              </a:path>
            </a:pathLst>
          </a:custGeom>
          <a:blipFill>
            <a:blip r:embed="rId2"/>
            <a:stretch>
              <a:fillRect l="0" t="0" r="0" b="0"/>
            </a:stretch>
          </a:blipFill>
        </p:spPr>
      </p:sp>
      <p:sp>
        <p:nvSpPr>
          <p:cNvPr name="Freeform 3" id="3">
            <a:hlinkClick r:id="rId5" tooltip="https://www.un.org/sustainabledevelopment/wp-content/uploads/2023/09/Goal-12_Fast-Facts.pdf"/>
          </p:cNvPr>
          <p:cNvSpPr/>
          <p:nvPr/>
        </p:nvSpPr>
        <p:spPr>
          <a:xfrm flipH="false" flipV="false" rot="0">
            <a:off x="4249724" y="6853347"/>
            <a:ext cx="3019128" cy="3019128"/>
          </a:xfrm>
          <a:custGeom>
            <a:avLst/>
            <a:gdLst/>
            <a:ahLst/>
            <a:cxnLst/>
            <a:rect r="r" b="b" t="t" l="l"/>
            <a:pathLst>
              <a:path h="3019128" w="3019128">
                <a:moveTo>
                  <a:pt x="0" y="0"/>
                </a:moveTo>
                <a:lnTo>
                  <a:pt x="3019129" y="0"/>
                </a:lnTo>
                <a:lnTo>
                  <a:pt x="3019129" y="3019129"/>
                </a:lnTo>
                <a:lnTo>
                  <a:pt x="0" y="3019129"/>
                </a:lnTo>
                <a:lnTo>
                  <a:pt x="0" y="0"/>
                </a:lnTo>
                <a:close/>
              </a:path>
            </a:pathLst>
          </a:custGeom>
          <a:blipFill>
            <a:blip r:embed="rId4"/>
            <a:stretch>
              <a:fillRect l="0" t="0" r="0" b="0"/>
            </a:stretch>
          </a:blipFill>
        </p:spPr>
      </p:sp>
      <p:sp>
        <p:nvSpPr>
          <p:cNvPr name="Freeform 4" id="4">
            <a:hlinkClick r:id="rId7" tooltip="https://www.un.org/sustainabledevelopment/wp-content/uploads/2023/09/Goal-13_Fast-Facts.pdf"/>
          </p:cNvPr>
          <p:cNvSpPr/>
          <p:nvPr/>
        </p:nvSpPr>
        <p:spPr>
          <a:xfrm flipH="false" flipV="false" rot="0">
            <a:off x="7640328" y="6853347"/>
            <a:ext cx="3019128" cy="3019128"/>
          </a:xfrm>
          <a:custGeom>
            <a:avLst/>
            <a:gdLst/>
            <a:ahLst/>
            <a:cxnLst/>
            <a:rect r="r" b="b" t="t" l="l"/>
            <a:pathLst>
              <a:path h="3019128" w="3019128">
                <a:moveTo>
                  <a:pt x="0" y="0"/>
                </a:moveTo>
                <a:lnTo>
                  <a:pt x="3019128" y="0"/>
                </a:lnTo>
                <a:lnTo>
                  <a:pt x="3019128" y="3019129"/>
                </a:lnTo>
                <a:lnTo>
                  <a:pt x="0" y="3019129"/>
                </a:lnTo>
                <a:lnTo>
                  <a:pt x="0" y="0"/>
                </a:lnTo>
                <a:close/>
              </a:path>
            </a:pathLst>
          </a:custGeom>
          <a:blipFill>
            <a:blip r:embed="rId6"/>
            <a:stretch>
              <a:fillRect l="0" t="0" r="0" b="0"/>
            </a:stretch>
          </a:blipFill>
        </p:spPr>
      </p:sp>
      <p:sp>
        <p:nvSpPr>
          <p:cNvPr name="Freeform 5" id="5">
            <a:hlinkClick r:id="rId9" tooltip="https://www.un.org/sustainabledevelopment/wp-content/uploads/2023/09/Goal-14_Fast-Facts.pdf"/>
          </p:cNvPr>
          <p:cNvSpPr/>
          <p:nvPr/>
        </p:nvSpPr>
        <p:spPr>
          <a:xfrm flipH="false" flipV="false" rot="0">
            <a:off x="11030931" y="6853347"/>
            <a:ext cx="3019128" cy="3019128"/>
          </a:xfrm>
          <a:custGeom>
            <a:avLst/>
            <a:gdLst/>
            <a:ahLst/>
            <a:cxnLst/>
            <a:rect r="r" b="b" t="t" l="l"/>
            <a:pathLst>
              <a:path h="3019128" w="3019128">
                <a:moveTo>
                  <a:pt x="0" y="0"/>
                </a:moveTo>
                <a:lnTo>
                  <a:pt x="3019128" y="0"/>
                </a:lnTo>
                <a:lnTo>
                  <a:pt x="3019128" y="3019129"/>
                </a:lnTo>
                <a:lnTo>
                  <a:pt x="0" y="3019129"/>
                </a:lnTo>
                <a:lnTo>
                  <a:pt x="0" y="0"/>
                </a:lnTo>
                <a:close/>
              </a:path>
            </a:pathLst>
          </a:custGeom>
          <a:blipFill>
            <a:blip r:embed="rId8"/>
            <a:stretch>
              <a:fillRect l="0" t="0" r="0" b="0"/>
            </a:stretch>
          </a:blipFill>
        </p:spPr>
      </p:sp>
      <p:sp>
        <p:nvSpPr>
          <p:cNvPr name="Freeform 6" id="6"/>
          <p:cNvSpPr/>
          <p:nvPr/>
        </p:nvSpPr>
        <p:spPr>
          <a:xfrm flipH="false" flipV="false" rot="0">
            <a:off x="14423941" y="6853347"/>
            <a:ext cx="3019128" cy="3019128"/>
          </a:xfrm>
          <a:custGeom>
            <a:avLst/>
            <a:gdLst/>
            <a:ahLst/>
            <a:cxnLst/>
            <a:rect r="r" b="b" t="t" l="l"/>
            <a:pathLst>
              <a:path h="3019128" w="3019128">
                <a:moveTo>
                  <a:pt x="0" y="0"/>
                </a:moveTo>
                <a:lnTo>
                  <a:pt x="3019129" y="0"/>
                </a:lnTo>
                <a:lnTo>
                  <a:pt x="3019129" y="3019129"/>
                </a:lnTo>
                <a:lnTo>
                  <a:pt x="0" y="3019129"/>
                </a:lnTo>
                <a:lnTo>
                  <a:pt x="0" y="0"/>
                </a:lnTo>
                <a:close/>
              </a:path>
            </a:pathLst>
          </a:custGeom>
          <a:blipFill>
            <a:blip r:embed="rId10"/>
            <a:stretch>
              <a:fillRect l="0" t="0" r="0" b="0"/>
            </a:stretch>
          </a:blipFill>
        </p:spPr>
      </p:sp>
      <p:sp>
        <p:nvSpPr>
          <p:cNvPr name="TextBox 7" id="7"/>
          <p:cNvSpPr txBox="true"/>
          <p:nvPr/>
        </p:nvSpPr>
        <p:spPr>
          <a:xfrm rot="0">
            <a:off x="835405" y="2190456"/>
            <a:ext cx="16185382" cy="3665221"/>
          </a:xfrm>
          <a:prstGeom prst="rect">
            <a:avLst/>
          </a:prstGeom>
        </p:spPr>
        <p:txBody>
          <a:bodyPr anchor="t" rtlCol="false" tIns="0" lIns="0" bIns="0" rIns="0">
            <a:spAutoFit/>
          </a:bodyPr>
          <a:lstStyle/>
          <a:p>
            <a:pPr marL="669283" indent="-334641" lvl="1">
              <a:lnSpc>
                <a:spcPts val="4184"/>
              </a:lnSpc>
              <a:buFont typeface="Arial"/>
              <a:buChar char="•"/>
            </a:pPr>
            <a:r>
              <a:rPr lang="en-US" sz="3099" spc="185">
                <a:solidFill>
                  <a:srgbClr val="000000"/>
                </a:solidFill>
                <a:latin typeface="Public Sans"/>
              </a:rPr>
              <a:t>Discussion Question: What could “we” do to move us closer to achieving the UN SDGs for people (listed below)? </a:t>
            </a:r>
          </a:p>
          <a:p>
            <a:pPr marL="669283" indent="-334641" lvl="1">
              <a:lnSpc>
                <a:spcPts val="4184"/>
              </a:lnSpc>
              <a:buFont typeface="Arial"/>
              <a:buChar char="•"/>
            </a:pPr>
            <a:r>
              <a:rPr lang="en-US" sz="3099" spc="185">
                <a:solidFill>
                  <a:srgbClr val="000000"/>
                </a:solidFill>
                <a:latin typeface="Public Sans"/>
              </a:rPr>
              <a:t>Discuss for ~10 minutes. Choose any SDG that appeals to you/the group and let the conversation flow from one SDG to the others. It is okay if you don’t discuss all SDGs for people.</a:t>
            </a:r>
          </a:p>
          <a:p>
            <a:pPr marL="669283" indent="-334641" lvl="1">
              <a:lnSpc>
                <a:spcPts val="4184"/>
              </a:lnSpc>
              <a:buFont typeface="Arial"/>
              <a:buChar char="•"/>
            </a:pPr>
            <a:r>
              <a:rPr lang="en-US" sz="3099" spc="185">
                <a:solidFill>
                  <a:srgbClr val="000000"/>
                </a:solidFill>
                <a:latin typeface="Public Sans"/>
              </a:rPr>
              <a:t>Continue to the next section of the survey and spent about ~5 minutes on the second section</a:t>
            </a:r>
          </a:p>
        </p:txBody>
      </p:sp>
      <p:sp>
        <p:nvSpPr>
          <p:cNvPr name="TextBox 8" id="8"/>
          <p:cNvSpPr txBox="true"/>
          <p:nvPr/>
        </p:nvSpPr>
        <p:spPr>
          <a:xfrm rot="0">
            <a:off x="1028700" y="796075"/>
            <a:ext cx="16962205" cy="937179"/>
          </a:xfrm>
          <a:prstGeom prst="rect">
            <a:avLst/>
          </a:prstGeom>
        </p:spPr>
        <p:txBody>
          <a:bodyPr anchor="t" rtlCol="false" tIns="0" lIns="0" bIns="0" rIns="0">
            <a:spAutoFit/>
          </a:bodyPr>
          <a:lstStyle/>
          <a:p>
            <a:pPr>
              <a:lnSpc>
                <a:spcPts val="7017"/>
              </a:lnSpc>
            </a:pPr>
            <a:r>
              <a:rPr lang="en-US" sz="7309">
                <a:solidFill>
                  <a:srgbClr val="FBF6F1"/>
                </a:solidFill>
                <a:latin typeface="Martel 1 Heavy"/>
              </a:rPr>
              <a:t>Discussion 2: SDGs for People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8E3D4"/>
        </a:solidFill>
      </p:bgPr>
    </p:bg>
    <p:spTree>
      <p:nvGrpSpPr>
        <p:cNvPr id="1" name=""/>
        <p:cNvGrpSpPr/>
        <p:nvPr/>
      </p:nvGrpSpPr>
      <p:grpSpPr>
        <a:xfrm>
          <a:off x="0" y="0"/>
          <a:ext cx="0" cy="0"/>
          <a:chOff x="0" y="0"/>
          <a:chExt cx="0" cy="0"/>
        </a:xfrm>
      </p:grpSpPr>
      <p:sp>
        <p:nvSpPr>
          <p:cNvPr name="Freeform 2" id="2">
            <a:hlinkClick r:id="rId3" tooltip="https://www.un.org/sustainabledevelopment/wp-content/uploads/2023/09/Goal-6_Fast-Facts.pdf"/>
          </p:cNvPr>
          <p:cNvSpPr/>
          <p:nvPr/>
        </p:nvSpPr>
        <p:spPr>
          <a:xfrm flipH="false" flipV="false" rot="0">
            <a:off x="844930" y="6853347"/>
            <a:ext cx="3019128" cy="3019128"/>
          </a:xfrm>
          <a:custGeom>
            <a:avLst/>
            <a:gdLst/>
            <a:ahLst/>
            <a:cxnLst/>
            <a:rect r="r" b="b" t="t" l="l"/>
            <a:pathLst>
              <a:path h="3019128" w="3019128">
                <a:moveTo>
                  <a:pt x="0" y="0"/>
                </a:moveTo>
                <a:lnTo>
                  <a:pt x="3019129" y="0"/>
                </a:lnTo>
                <a:lnTo>
                  <a:pt x="3019129" y="3019129"/>
                </a:lnTo>
                <a:lnTo>
                  <a:pt x="0" y="3019129"/>
                </a:lnTo>
                <a:lnTo>
                  <a:pt x="0" y="0"/>
                </a:lnTo>
                <a:close/>
              </a:path>
            </a:pathLst>
          </a:custGeom>
          <a:blipFill>
            <a:blip r:embed="rId2"/>
            <a:stretch>
              <a:fillRect l="0" t="0" r="0" b="0"/>
            </a:stretch>
          </a:blipFill>
        </p:spPr>
      </p:sp>
      <p:sp>
        <p:nvSpPr>
          <p:cNvPr name="Freeform 3" id="3">
            <a:hlinkClick r:id="rId5" tooltip="https://www.un.org/sustainabledevelopment/wp-content/uploads/2023/09/Goal-12_Fast-Facts.pdf"/>
          </p:cNvPr>
          <p:cNvSpPr/>
          <p:nvPr/>
        </p:nvSpPr>
        <p:spPr>
          <a:xfrm flipH="false" flipV="false" rot="0">
            <a:off x="4249724" y="6853347"/>
            <a:ext cx="3019128" cy="3019128"/>
          </a:xfrm>
          <a:custGeom>
            <a:avLst/>
            <a:gdLst/>
            <a:ahLst/>
            <a:cxnLst/>
            <a:rect r="r" b="b" t="t" l="l"/>
            <a:pathLst>
              <a:path h="3019128" w="3019128">
                <a:moveTo>
                  <a:pt x="0" y="0"/>
                </a:moveTo>
                <a:lnTo>
                  <a:pt x="3019129" y="0"/>
                </a:lnTo>
                <a:lnTo>
                  <a:pt x="3019129" y="3019129"/>
                </a:lnTo>
                <a:lnTo>
                  <a:pt x="0" y="3019129"/>
                </a:lnTo>
                <a:lnTo>
                  <a:pt x="0" y="0"/>
                </a:lnTo>
                <a:close/>
              </a:path>
            </a:pathLst>
          </a:custGeom>
          <a:blipFill>
            <a:blip r:embed="rId4"/>
            <a:stretch>
              <a:fillRect l="0" t="0" r="0" b="0"/>
            </a:stretch>
          </a:blipFill>
        </p:spPr>
      </p:sp>
      <p:sp>
        <p:nvSpPr>
          <p:cNvPr name="Freeform 4" id="4">
            <a:hlinkClick r:id="rId7" tooltip="https://www.un.org/sustainabledevelopment/wp-content/uploads/2023/09/Goal-13_Fast-Facts.pdf"/>
          </p:cNvPr>
          <p:cNvSpPr/>
          <p:nvPr/>
        </p:nvSpPr>
        <p:spPr>
          <a:xfrm flipH="false" flipV="false" rot="0">
            <a:off x="7640328" y="6853347"/>
            <a:ext cx="3019128" cy="3019128"/>
          </a:xfrm>
          <a:custGeom>
            <a:avLst/>
            <a:gdLst/>
            <a:ahLst/>
            <a:cxnLst/>
            <a:rect r="r" b="b" t="t" l="l"/>
            <a:pathLst>
              <a:path h="3019128" w="3019128">
                <a:moveTo>
                  <a:pt x="0" y="0"/>
                </a:moveTo>
                <a:lnTo>
                  <a:pt x="3019128" y="0"/>
                </a:lnTo>
                <a:lnTo>
                  <a:pt x="3019128" y="3019129"/>
                </a:lnTo>
                <a:lnTo>
                  <a:pt x="0" y="3019129"/>
                </a:lnTo>
                <a:lnTo>
                  <a:pt x="0" y="0"/>
                </a:lnTo>
                <a:close/>
              </a:path>
            </a:pathLst>
          </a:custGeom>
          <a:blipFill>
            <a:blip r:embed="rId6"/>
            <a:stretch>
              <a:fillRect l="0" t="0" r="0" b="0"/>
            </a:stretch>
          </a:blipFill>
        </p:spPr>
      </p:sp>
      <p:sp>
        <p:nvSpPr>
          <p:cNvPr name="Freeform 5" id="5">
            <a:hlinkClick r:id="rId9" tooltip="https://www.un.org/sustainabledevelopment/wp-content/uploads/2023/09/Goal-14_Fast-Facts.pdf"/>
          </p:cNvPr>
          <p:cNvSpPr/>
          <p:nvPr/>
        </p:nvSpPr>
        <p:spPr>
          <a:xfrm flipH="false" flipV="false" rot="0">
            <a:off x="11030931" y="6853347"/>
            <a:ext cx="3019128" cy="3019128"/>
          </a:xfrm>
          <a:custGeom>
            <a:avLst/>
            <a:gdLst/>
            <a:ahLst/>
            <a:cxnLst/>
            <a:rect r="r" b="b" t="t" l="l"/>
            <a:pathLst>
              <a:path h="3019128" w="3019128">
                <a:moveTo>
                  <a:pt x="0" y="0"/>
                </a:moveTo>
                <a:lnTo>
                  <a:pt x="3019128" y="0"/>
                </a:lnTo>
                <a:lnTo>
                  <a:pt x="3019128" y="3019129"/>
                </a:lnTo>
                <a:lnTo>
                  <a:pt x="0" y="3019129"/>
                </a:lnTo>
                <a:lnTo>
                  <a:pt x="0" y="0"/>
                </a:lnTo>
                <a:close/>
              </a:path>
            </a:pathLst>
          </a:custGeom>
          <a:blipFill>
            <a:blip r:embed="rId8"/>
            <a:stretch>
              <a:fillRect l="0" t="0" r="0" b="0"/>
            </a:stretch>
          </a:blipFill>
        </p:spPr>
      </p:sp>
      <p:sp>
        <p:nvSpPr>
          <p:cNvPr name="Freeform 6" id="6"/>
          <p:cNvSpPr/>
          <p:nvPr/>
        </p:nvSpPr>
        <p:spPr>
          <a:xfrm flipH="false" flipV="false" rot="0">
            <a:off x="14423941" y="6853347"/>
            <a:ext cx="3019128" cy="3019128"/>
          </a:xfrm>
          <a:custGeom>
            <a:avLst/>
            <a:gdLst/>
            <a:ahLst/>
            <a:cxnLst/>
            <a:rect r="r" b="b" t="t" l="l"/>
            <a:pathLst>
              <a:path h="3019128" w="3019128">
                <a:moveTo>
                  <a:pt x="0" y="0"/>
                </a:moveTo>
                <a:lnTo>
                  <a:pt x="3019129" y="0"/>
                </a:lnTo>
                <a:lnTo>
                  <a:pt x="3019129" y="3019129"/>
                </a:lnTo>
                <a:lnTo>
                  <a:pt x="0" y="3019129"/>
                </a:lnTo>
                <a:lnTo>
                  <a:pt x="0" y="0"/>
                </a:lnTo>
                <a:close/>
              </a:path>
            </a:pathLst>
          </a:custGeom>
          <a:blipFill>
            <a:blip r:embed="rId10"/>
            <a:stretch>
              <a:fillRect l="0" t="0" r="0" b="0"/>
            </a:stretch>
          </a:blipFill>
        </p:spPr>
      </p:sp>
      <p:sp>
        <p:nvSpPr>
          <p:cNvPr name="TextBox 7" id="7"/>
          <p:cNvSpPr txBox="true"/>
          <p:nvPr/>
        </p:nvSpPr>
        <p:spPr>
          <a:xfrm rot="0">
            <a:off x="844930" y="2158309"/>
            <a:ext cx="16414370" cy="3665221"/>
          </a:xfrm>
          <a:prstGeom prst="rect">
            <a:avLst/>
          </a:prstGeom>
        </p:spPr>
        <p:txBody>
          <a:bodyPr anchor="t" rtlCol="false" tIns="0" lIns="0" bIns="0" rIns="0">
            <a:spAutoFit/>
          </a:bodyPr>
          <a:lstStyle/>
          <a:p>
            <a:pPr marL="669283" indent="-334641" lvl="1">
              <a:lnSpc>
                <a:spcPts val="4184"/>
              </a:lnSpc>
              <a:buFont typeface="Arial"/>
              <a:buChar char="•"/>
            </a:pPr>
            <a:r>
              <a:rPr lang="en-US" sz="3099" spc="185">
                <a:solidFill>
                  <a:srgbClr val="000000"/>
                </a:solidFill>
                <a:latin typeface="Public Sans"/>
              </a:rPr>
              <a:t>Discussion Question: What could “we” do to move us closer to achieving the UN SDGs for the prosperity (listed below)? </a:t>
            </a:r>
          </a:p>
          <a:p>
            <a:pPr marL="669283" indent="-334641" lvl="1">
              <a:lnSpc>
                <a:spcPts val="4184"/>
              </a:lnSpc>
              <a:buFont typeface="Arial"/>
              <a:buChar char="•"/>
            </a:pPr>
            <a:r>
              <a:rPr lang="en-US" sz="3099" spc="185">
                <a:solidFill>
                  <a:srgbClr val="000000"/>
                </a:solidFill>
                <a:latin typeface="Public Sans"/>
              </a:rPr>
              <a:t>Discuss for ~10 minutes. Choose any SDG that appeals to you/the group and let the conversation flow from one SDG to the others. It is okay if you don’t discuss all SDGs for prosperity.</a:t>
            </a:r>
          </a:p>
          <a:p>
            <a:pPr marL="669283" indent="-334641" lvl="1">
              <a:lnSpc>
                <a:spcPts val="4184"/>
              </a:lnSpc>
              <a:buFont typeface="Arial"/>
              <a:buChar char="•"/>
            </a:pPr>
            <a:r>
              <a:rPr lang="en-US" sz="3099" spc="185">
                <a:solidFill>
                  <a:srgbClr val="000000"/>
                </a:solidFill>
                <a:latin typeface="Public Sans"/>
              </a:rPr>
              <a:t>Continue to the next section of the survey and spend about ~5 minutes on the third section.</a:t>
            </a:r>
          </a:p>
        </p:txBody>
      </p:sp>
      <p:sp>
        <p:nvSpPr>
          <p:cNvPr name="TextBox 8" id="8"/>
          <p:cNvSpPr txBox="true"/>
          <p:nvPr/>
        </p:nvSpPr>
        <p:spPr>
          <a:xfrm rot="0">
            <a:off x="1028700" y="796075"/>
            <a:ext cx="16230600" cy="937179"/>
          </a:xfrm>
          <a:prstGeom prst="rect">
            <a:avLst/>
          </a:prstGeom>
        </p:spPr>
        <p:txBody>
          <a:bodyPr anchor="t" rtlCol="false" tIns="0" lIns="0" bIns="0" rIns="0">
            <a:spAutoFit/>
          </a:bodyPr>
          <a:lstStyle/>
          <a:p>
            <a:pPr>
              <a:lnSpc>
                <a:spcPts val="7017"/>
              </a:lnSpc>
            </a:pPr>
            <a:r>
              <a:rPr lang="en-US" sz="7309">
                <a:solidFill>
                  <a:srgbClr val="000000"/>
                </a:solidFill>
                <a:latin typeface="Martel 1 Heavy"/>
              </a:rPr>
              <a:t>Discussion 3: SDGs for Prosperity</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B5E2F1"/>
        </a:solidFill>
      </p:bgPr>
    </p:bg>
    <p:spTree>
      <p:nvGrpSpPr>
        <p:cNvPr id="1" name=""/>
        <p:cNvGrpSpPr/>
        <p:nvPr/>
      </p:nvGrpSpPr>
      <p:grpSpPr>
        <a:xfrm>
          <a:off x="0" y="0"/>
          <a:ext cx="0" cy="0"/>
          <a:chOff x="0" y="0"/>
          <a:chExt cx="0" cy="0"/>
        </a:xfrm>
      </p:grpSpPr>
      <p:sp>
        <p:nvSpPr>
          <p:cNvPr name="TextBox 2" id="2"/>
          <p:cNvSpPr txBox="true"/>
          <p:nvPr/>
        </p:nvSpPr>
        <p:spPr>
          <a:xfrm rot="0">
            <a:off x="1028700" y="1057275"/>
            <a:ext cx="13610026" cy="2550413"/>
          </a:xfrm>
          <a:prstGeom prst="rect">
            <a:avLst/>
          </a:prstGeom>
        </p:spPr>
        <p:txBody>
          <a:bodyPr anchor="t" rtlCol="false" tIns="0" lIns="0" bIns="0" rIns="0">
            <a:spAutoFit/>
          </a:bodyPr>
          <a:lstStyle/>
          <a:p>
            <a:pPr>
              <a:lnSpc>
                <a:spcPts val="10031"/>
              </a:lnSpc>
            </a:pPr>
            <a:r>
              <a:rPr lang="en-US" sz="8647">
                <a:solidFill>
                  <a:srgbClr val="FFFFFF"/>
                </a:solidFill>
                <a:latin typeface="Martel 1 Heavy"/>
              </a:rPr>
              <a:t>Debrief and Complete the Survey</a:t>
            </a:r>
          </a:p>
        </p:txBody>
      </p:sp>
      <p:sp>
        <p:nvSpPr>
          <p:cNvPr name="TextBox 3" id="3"/>
          <p:cNvSpPr txBox="true"/>
          <p:nvPr/>
        </p:nvSpPr>
        <p:spPr>
          <a:xfrm rot="0">
            <a:off x="360233" y="4024935"/>
            <a:ext cx="17373458" cy="3233118"/>
          </a:xfrm>
          <a:prstGeom prst="rect">
            <a:avLst/>
          </a:prstGeom>
        </p:spPr>
        <p:txBody>
          <a:bodyPr anchor="t" rtlCol="false" tIns="0" lIns="0" bIns="0" rIns="0">
            <a:spAutoFit/>
          </a:bodyPr>
          <a:lstStyle/>
          <a:p>
            <a:pPr marL="1063047" indent="-531524" lvl="1">
              <a:lnSpc>
                <a:spcPts val="6400"/>
              </a:lnSpc>
              <a:buFont typeface="Arial"/>
              <a:buChar char="•"/>
            </a:pPr>
            <a:r>
              <a:rPr lang="en-US" sz="4923">
                <a:solidFill>
                  <a:srgbClr val="000000"/>
                </a:solidFill>
                <a:latin typeface="Public Sans"/>
              </a:rPr>
              <a:t>Consider what you have thought and spoken about as you have worked through this guide. </a:t>
            </a:r>
          </a:p>
          <a:p>
            <a:pPr marL="1063047" indent="-531524" lvl="1">
              <a:lnSpc>
                <a:spcPts val="6400"/>
              </a:lnSpc>
              <a:buFont typeface="Arial"/>
              <a:buChar char="•"/>
            </a:pPr>
            <a:r>
              <a:rPr lang="en-US" sz="4923">
                <a:solidFill>
                  <a:srgbClr val="000000"/>
                </a:solidFill>
                <a:latin typeface="Public Sans"/>
              </a:rPr>
              <a:t>Is there anything you would like to add as you reflect?</a:t>
            </a:r>
          </a:p>
          <a:p>
            <a:pPr marL="1063047" indent="-531524" lvl="1">
              <a:lnSpc>
                <a:spcPts val="6400"/>
              </a:lnSpc>
              <a:buFont typeface="Arial"/>
              <a:buChar char="•"/>
            </a:pPr>
            <a:r>
              <a:rPr lang="en-US" sz="4923">
                <a:solidFill>
                  <a:srgbClr val="000000"/>
                </a:solidFill>
                <a:latin typeface="Public Sans"/>
              </a:rPr>
              <a:t>Take a few minutes to complete and submit your survey.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6F1"/>
        </a:solidFill>
      </p:bgPr>
    </p:bg>
    <p:spTree>
      <p:nvGrpSpPr>
        <p:cNvPr id="1" name=""/>
        <p:cNvGrpSpPr/>
        <p:nvPr/>
      </p:nvGrpSpPr>
      <p:grpSpPr>
        <a:xfrm>
          <a:off x="0" y="0"/>
          <a:ext cx="0" cy="0"/>
          <a:chOff x="0" y="0"/>
          <a:chExt cx="0" cy="0"/>
        </a:xfrm>
      </p:grpSpPr>
      <p:grpSp>
        <p:nvGrpSpPr>
          <p:cNvPr name="Group 2" id="2"/>
          <p:cNvGrpSpPr/>
          <p:nvPr/>
        </p:nvGrpSpPr>
        <p:grpSpPr>
          <a:xfrm rot="0">
            <a:off x="9469002" y="973332"/>
            <a:ext cx="7616846" cy="943206"/>
            <a:chOff x="0" y="0"/>
            <a:chExt cx="5562613" cy="688827"/>
          </a:xfrm>
        </p:grpSpPr>
        <p:sp>
          <p:nvSpPr>
            <p:cNvPr name="Freeform 3" id="3"/>
            <p:cNvSpPr/>
            <p:nvPr/>
          </p:nvSpPr>
          <p:spPr>
            <a:xfrm flipH="false" flipV="false" rot="0">
              <a:off x="0" y="0"/>
              <a:ext cx="5562614" cy="688827"/>
            </a:xfrm>
            <a:custGeom>
              <a:avLst/>
              <a:gdLst/>
              <a:ahLst/>
              <a:cxnLst/>
              <a:rect r="r" b="b" t="t" l="l"/>
              <a:pathLst>
                <a:path h="688827" w="5562614">
                  <a:moveTo>
                    <a:pt x="7115" y="0"/>
                  </a:moveTo>
                  <a:lnTo>
                    <a:pt x="5555498" y="0"/>
                  </a:lnTo>
                  <a:cubicBezTo>
                    <a:pt x="5557386" y="0"/>
                    <a:pt x="5559195" y="750"/>
                    <a:pt x="5560530" y="2084"/>
                  </a:cubicBezTo>
                  <a:cubicBezTo>
                    <a:pt x="5561864" y="3418"/>
                    <a:pt x="5562614" y="5228"/>
                    <a:pt x="5562614" y="7115"/>
                  </a:cubicBezTo>
                  <a:lnTo>
                    <a:pt x="5562614" y="681713"/>
                  </a:lnTo>
                  <a:cubicBezTo>
                    <a:pt x="5562614" y="685642"/>
                    <a:pt x="5559428" y="688827"/>
                    <a:pt x="5555498" y="688827"/>
                  </a:cubicBezTo>
                  <a:lnTo>
                    <a:pt x="7115" y="688827"/>
                  </a:lnTo>
                  <a:cubicBezTo>
                    <a:pt x="3185" y="688827"/>
                    <a:pt x="0" y="685642"/>
                    <a:pt x="0" y="681713"/>
                  </a:cubicBezTo>
                  <a:lnTo>
                    <a:pt x="0" y="7115"/>
                  </a:lnTo>
                  <a:cubicBezTo>
                    <a:pt x="0" y="3185"/>
                    <a:pt x="3185" y="0"/>
                    <a:pt x="7115" y="0"/>
                  </a:cubicBezTo>
                  <a:close/>
                </a:path>
              </a:pathLst>
            </a:custGeom>
            <a:solidFill>
              <a:srgbClr val="FFFFFF"/>
            </a:solidFill>
          </p:spPr>
        </p:sp>
        <p:sp>
          <p:nvSpPr>
            <p:cNvPr name="TextBox 4" id="4"/>
            <p:cNvSpPr txBox="true"/>
            <p:nvPr/>
          </p:nvSpPr>
          <p:spPr>
            <a:xfrm>
              <a:off x="0" y="38100"/>
              <a:ext cx="5562613" cy="650727"/>
            </a:xfrm>
            <a:prstGeom prst="rect">
              <a:avLst/>
            </a:prstGeom>
          </p:spPr>
          <p:txBody>
            <a:bodyPr anchor="ctr" rtlCol="false" tIns="24960" lIns="24960" bIns="24960" rIns="24960"/>
            <a:lstStyle/>
            <a:p>
              <a:pPr algn="ctr">
                <a:lnSpc>
                  <a:spcPts val="945"/>
                </a:lnSpc>
              </a:pPr>
            </a:p>
          </p:txBody>
        </p:sp>
      </p:grpSp>
      <p:grpSp>
        <p:nvGrpSpPr>
          <p:cNvPr name="Group 5" id="5"/>
          <p:cNvGrpSpPr/>
          <p:nvPr/>
        </p:nvGrpSpPr>
        <p:grpSpPr>
          <a:xfrm rot="0">
            <a:off x="9469002" y="2100432"/>
            <a:ext cx="7616846" cy="828996"/>
            <a:chOff x="0" y="0"/>
            <a:chExt cx="5562613" cy="605419"/>
          </a:xfrm>
        </p:grpSpPr>
        <p:sp>
          <p:nvSpPr>
            <p:cNvPr name="Freeform 6" id="6"/>
            <p:cNvSpPr/>
            <p:nvPr/>
          </p:nvSpPr>
          <p:spPr>
            <a:xfrm flipH="false" flipV="false" rot="0">
              <a:off x="0" y="0"/>
              <a:ext cx="5562614" cy="605419"/>
            </a:xfrm>
            <a:custGeom>
              <a:avLst/>
              <a:gdLst/>
              <a:ahLst/>
              <a:cxnLst/>
              <a:rect r="r" b="b" t="t" l="l"/>
              <a:pathLst>
                <a:path h="605419" w="5562614">
                  <a:moveTo>
                    <a:pt x="7115" y="0"/>
                  </a:moveTo>
                  <a:lnTo>
                    <a:pt x="5555498" y="0"/>
                  </a:lnTo>
                  <a:cubicBezTo>
                    <a:pt x="5557386" y="0"/>
                    <a:pt x="5559195" y="750"/>
                    <a:pt x="5560530" y="2084"/>
                  </a:cubicBezTo>
                  <a:cubicBezTo>
                    <a:pt x="5561864" y="3418"/>
                    <a:pt x="5562614" y="5228"/>
                    <a:pt x="5562614" y="7115"/>
                  </a:cubicBezTo>
                  <a:lnTo>
                    <a:pt x="5562614" y="598304"/>
                  </a:lnTo>
                  <a:cubicBezTo>
                    <a:pt x="5562614" y="602234"/>
                    <a:pt x="5559428" y="605419"/>
                    <a:pt x="5555498" y="605419"/>
                  </a:cubicBezTo>
                  <a:lnTo>
                    <a:pt x="7115" y="605419"/>
                  </a:lnTo>
                  <a:cubicBezTo>
                    <a:pt x="3185" y="605419"/>
                    <a:pt x="0" y="602234"/>
                    <a:pt x="0" y="598304"/>
                  </a:cubicBezTo>
                  <a:lnTo>
                    <a:pt x="0" y="7115"/>
                  </a:lnTo>
                  <a:cubicBezTo>
                    <a:pt x="0" y="3185"/>
                    <a:pt x="3185" y="0"/>
                    <a:pt x="7115" y="0"/>
                  </a:cubicBezTo>
                  <a:close/>
                </a:path>
              </a:pathLst>
            </a:custGeom>
            <a:solidFill>
              <a:srgbClr val="FFFFFF"/>
            </a:solidFill>
          </p:spPr>
        </p:sp>
        <p:sp>
          <p:nvSpPr>
            <p:cNvPr name="TextBox 7" id="7"/>
            <p:cNvSpPr txBox="true"/>
            <p:nvPr/>
          </p:nvSpPr>
          <p:spPr>
            <a:xfrm>
              <a:off x="0" y="38100"/>
              <a:ext cx="5562613" cy="567319"/>
            </a:xfrm>
            <a:prstGeom prst="rect">
              <a:avLst/>
            </a:prstGeom>
          </p:spPr>
          <p:txBody>
            <a:bodyPr anchor="ctr" rtlCol="false" tIns="24960" lIns="24960" bIns="24960" rIns="24960"/>
            <a:lstStyle/>
            <a:p>
              <a:pPr algn="ctr">
                <a:lnSpc>
                  <a:spcPts val="945"/>
                </a:lnSpc>
              </a:pPr>
            </a:p>
          </p:txBody>
        </p:sp>
      </p:grpSp>
      <p:grpSp>
        <p:nvGrpSpPr>
          <p:cNvPr name="Group 8" id="8"/>
          <p:cNvGrpSpPr/>
          <p:nvPr/>
        </p:nvGrpSpPr>
        <p:grpSpPr>
          <a:xfrm rot="0">
            <a:off x="9469002" y="3110403"/>
            <a:ext cx="7616846" cy="927285"/>
            <a:chOff x="0" y="0"/>
            <a:chExt cx="5562613" cy="677200"/>
          </a:xfrm>
        </p:grpSpPr>
        <p:sp>
          <p:nvSpPr>
            <p:cNvPr name="Freeform 9" id="9"/>
            <p:cNvSpPr/>
            <p:nvPr/>
          </p:nvSpPr>
          <p:spPr>
            <a:xfrm flipH="false" flipV="false" rot="0">
              <a:off x="0" y="0"/>
              <a:ext cx="5562614" cy="677200"/>
            </a:xfrm>
            <a:custGeom>
              <a:avLst/>
              <a:gdLst/>
              <a:ahLst/>
              <a:cxnLst/>
              <a:rect r="r" b="b" t="t" l="l"/>
              <a:pathLst>
                <a:path h="677200" w="5562614">
                  <a:moveTo>
                    <a:pt x="7115" y="0"/>
                  </a:moveTo>
                  <a:lnTo>
                    <a:pt x="5555498" y="0"/>
                  </a:lnTo>
                  <a:cubicBezTo>
                    <a:pt x="5557386" y="0"/>
                    <a:pt x="5559195" y="750"/>
                    <a:pt x="5560530" y="2084"/>
                  </a:cubicBezTo>
                  <a:cubicBezTo>
                    <a:pt x="5561864" y="3418"/>
                    <a:pt x="5562614" y="5228"/>
                    <a:pt x="5562614" y="7115"/>
                  </a:cubicBezTo>
                  <a:lnTo>
                    <a:pt x="5562614" y="670085"/>
                  </a:lnTo>
                  <a:cubicBezTo>
                    <a:pt x="5562614" y="674015"/>
                    <a:pt x="5559428" y="677200"/>
                    <a:pt x="5555498" y="677200"/>
                  </a:cubicBezTo>
                  <a:lnTo>
                    <a:pt x="7115" y="677200"/>
                  </a:lnTo>
                  <a:cubicBezTo>
                    <a:pt x="3185" y="677200"/>
                    <a:pt x="0" y="674015"/>
                    <a:pt x="0" y="670085"/>
                  </a:cubicBezTo>
                  <a:lnTo>
                    <a:pt x="0" y="7115"/>
                  </a:lnTo>
                  <a:cubicBezTo>
                    <a:pt x="0" y="3185"/>
                    <a:pt x="3185" y="0"/>
                    <a:pt x="7115" y="0"/>
                  </a:cubicBezTo>
                  <a:close/>
                </a:path>
              </a:pathLst>
            </a:custGeom>
            <a:solidFill>
              <a:srgbClr val="FFFFFF"/>
            </a:solidFill>
          </p:spPr>
        </p:sp>
        <p:sp>
          <p:nvSpPr>
            <p:cNvPr name="TextBox 10" id="10"/>
            <p:cNvSpPr txBox="true"/>
            <p:nvPr/>
          </p:nvSpPr>
          <p:spPr>
            <a:xfrm>
              <a:off x="0" y="38100"/>
              <a:ext cx="5562613" cy="639100"/>
            </a:xfrm>
            <a:prstGeom prst="rect">
              <a:avLst/>
            </a:prstGeom>
          </p:spPr>
          <p:txBody>
            <a:bodyPr anchor="ctr" rtlCol="false" tIns="24960" lIns="24960" bIns="24960" rIns="24960"/>
            <a:lstStyle/>
            <a:p>
              <a:pPr algn="ctr">
                <a:lnSpc>
                  <a:spcPts val="945"/>
                </a:lnSpc>
              </a:pPr>
            </a:p>
          </p:txBody>
        </p:sp>
      </p:grpSp>
      <p:grpSp>
        <p:nvGrpSpPr>
          <p:cNvPr name="Group 11" id="11"/>
          <p:cNvGrpSpPr/>
          <p:nvPr/>
        </p:nvGrpSpPr>
        <p:grpSpPr>
          <a:xfrm rot="0">
            <a:off x="9469002" y="4216215"/>
            <a:ext cx="7616846" cy="927285"/>
            <a:chOff x="0" y="0"/>
            <a:chExt cx="5562613" cy="677200"/>
          </a:xfrm>
        </p:grpSpPr>
        <p:sp>
          <p:nvSpPr>
            <p:cNvPr name="Freeform 12" id="12"/>
            <p:cNvSpPr/>
            <p:nvPr/>
          </p:nvSpPr>
          <p:spPr>
            <a:xfrm flipH="false" flipV="false" rot="0">
              <a:off x="0" y="0"/>
              <a:ext cx="5562614" cy="677200"/>
            </a:xfrm>
            <a:custGeom>
              <a:avLst/>
              <a:gdLst/>
              <a:ahLst/>
              <a:cxnLst/>
              <a:rect r="r" b="b" t="t" l="l"/>
              <a:pathLst>
                <a:path h="677200" w="5562614">
                  <a:moveTo>
                    <a:pt x="7115" y="0"/>
                  </a:moveTo>
                  <a:lnTo>
                    <a:pt x="5555498" y="0"/>
                  </a:lnTo>
                  <a:cubicBezTo>
                    <a:pt x="5557386" y="0"/>
                    <a:pt x="5559195" y="750"/>
                    <a:pt x="5560530" y="2084"/>
                  </a:cubicBezTo>
                  <a:cubicBezTo>
                    <a:pt x="5561864" y="3418"/>
                    <a:pt x="5562614" y="5228"/>
                    <a:pt x="5562614" y="7115"/>
                  </a:cubicBezTo>
                  <a:lnTo>
                    <a:pt x="5562614" y="670085"/>
                  </a:lnTo>
                  <a:cubicBezTo>
                    <a:pt x="5562614" y="674015"/>
                    <a:pt x="5559428" y="677200"/>
                    <a:pt x="5555498" y="677200"/>
                  </a:cubicBezTo>
                  <a:lnTo>
                    <a:pt x="7115" y="677200"/>
                  </a:lnTo>
                  <a:cubicBezTo>
                    <a:pt x="3185" y="677200"/>
                    <a:pt x="0" y="674015"/>
                    <a:pt x="0" y="670085"/>
                  </a:cubicBezTo>
                  <a:lnTo>
                    <a:pt x="0" y="7115"/>
                  </a:lnTo>
                  <a:cubicBezTo>
                    <a:pt x="0" y="3185"/>
                    <a:pt x="3185" y="0"/>
                    <a:pt x="7115" y="0"/>
                  </a:cubicBezTo>
                  <a:close/>
                </a:path>
              </a:pathLst>
            </a:custGeom>
            <a:solidFill>
              <a:srgbClr val="FFFFFF"/>
            </a:solidFill>
          </p:spPr>
        </p:sp>
        <p:sp>
          <p:nvSpPr>
            <p:cNvPr name="TextBox 13" id="13"/>
            <p:cNvSpPr txBox="true"/>
            <p:nvPr/>
          </p:nvSpPr>
          <p:spPr>
            <a:xfrm>
              <a:off x="0" y="38100"/>
              <a:ext cx="5562613" cy="639100"/>
            </a:xfrm>
            <a:prstGeom prst="rect">
              <a:avLst/>
            </a:prstGeom>
          </p:spPr>
          <p:txBody>
            <a:bodyPr anchor="ctr" rtlCol="false" tIns="24960" lIns="24960" bIns="24960" rIns="24960"/>
            <a:lstStyle/>
            <a:p>
              <a:pPr algn="ctr">
                <a:lnSpc>
                  <a:spcPts val="945"/>
                </a:lnSpc>
              </a:pPr>
            </a:p>
          </p:txBody>
        </p:sp>
      </p:grpSp>
      <p:sp>
        <p:nvSpPr>
          <p:cNvPr name="Freeform 14" id="14"/>
          <p:cNvSpPr/>
          <p:nvPr/>
        </p:nvSpPr>
        <p:spPr>
          <a:xfrm flipH="false" flipV="false" rot="0">
            <a:off x="11785624" y="5591175"/>
            <a:ext cx="4129949" cy="4129949"/>
          </a:xfrm>
          <a:custGeom>
            <a:avLst/>
            <a:gdLst/>
            <a:ahLst/>
            <a:cxnLst/>
            <a:rect r="r" b="b" t="t" l="l"/>
            <a:pathLst>
              <a:path h="4129949" w="4129949">
                <a:moveTo>
                  <a:pt x="0" y="0"/>
                </a:moveTo>
                <a:lnTo>
                  <a:pt x="4129950" y="0"/>
                </a:lnTo>
                <a:lnTo>
                  <a:pt x="4129950" y="4129949"/>
                </a:lnTo>
                <a:lnTo>
                  <a:pt x="0" y="4129949"/>
                </a:lnTo>
                <a:lnTo>
                  <a:pt x="0" y="0"/>
                </a:lnTo>
                <a:close/>
              </a:path>
            </a:pathLst>
          </a:custGeom>
          <a:blipFill>
            <a:blip r:embed="rId2"/>
            <a:stretch>
              <a:fillRect l="0" t="0" r="0" b="0"/>
            </a:stretch>
          </a:blipFill>
        </p:spPr>
      </p:sp>
      <p:sp>
        <p:nvSpPr>
          <p:cNvPr name="TextBox 15" id="15"/>
          <p:cNvSpPr txBox="true"/>
          <p:nvPr/>
        </p:nvSpPr>
        <p:spPr>
          <a:xfrm rot="0">
            <a:off x="426494" y="869280"/>
            <a:ext cx="6067627" cy="1863550"/>
          </a:xfrm>
          <a:prstGeom prst="rect">
            <a:avLst/>
          </a:prstGeom>
        </p:spPr>
        <p:txBody>
          <a:bodyPr anchor="t" rtlCol="false" tIns="0" lIns="0" bIns="0" rIns="0">
            <a:spAutoFit/>
          </a:bodyPr>
          <a:lstStyle/>
          <a:p>
            <a:pPr>
              <a:lnSpc>
                <a:spcPts val="7359"/>
              </a:lnSpc>
            </a:pPr>
            <a:r>
              <a:rPr lang="en-US" sz="6344">
                <a:solidFill>
                  <a:srgbClr val="000000"/>
                </a:solidFill>
                <a:latin typeface="Martel 1 Heavy"/>
              </a:rPr>
              <a:t>Thank You for Participating!</a:t>
            </a:r>
          </a:p>
        </p:txBody>
      </p:sp>
      <p:sp>
        <p:nvSpPr>
          <p:cNvPr name="TextBox 16" id="16"/>
          <p:cNvSpPr txBox="true"/>
          <p:nvPr/>
        </p:nvSpPr>
        <p:spPr>
          <a:xfrm rot="0">
            <a:off x="426494" y="3607130"/>
            <a:ext cx="8374373" cy="5320668"/>
          </a:xfrm>
          <a:prstGeom prst="rect">
            <a:avLst/>
          </a:prstGeom>
        </p:spPr>
        <p:txBody>
          <a:bodyPr anchor="t" rtlCol="false" tIns="0" lIns="0" bIns="0" rIns="0">
            <a:spAutoFit/>
          </a:bodyPr>
          <a:lstStyle/>
          <a:p>
            <a:pPr>
              <a:lnSpc>
                <a:spcPts val="5268"/>
              </a:lnSpc>
            </a:pPr>
            <a:r>
              <a:rPr lang="en-US" sz="4052">
                <a:solidFill>
                  <a:srgbClr val="000000"/>
                </a:solidFill>
                <a:latin typeface="Public Sans"/>
              </a:rPr>
              <a:t>Thank you for submitting your input for Emory’s 2025-2036 Sustainability Vision and Strategic Plan! </a:t>
            </a:r>
            <a:r>
              <a:rPr lang="en-US" sz="4052">
                <a:solidFill>
                  <a:srgbClr val="000000"/>
                </a:solidFill>
                <a:latin typeface="Public Sans"/>
              </a:rPr>
              <a:t>We hope that you continue your involvement in sustainability at Emory by checking out the links or scanning the QR code on the right!</a:t>
            </a:r>
          </a:p>
        </p:txBody>
      </p:sp>
      <p:sp>
        <p:nvSpPr>
          <p:cNvPr name="TextBox 17" id="17"/>
          <p:cNvSpPr txBox="true"/>
          <p:nvPr/>
        </p:nvSpPr>
        <p:spPr>
          <a:xfrm rot="0">
            <a:off x="9686046" y="1332214"/>
            <a:ext cx="6229528" cy="457239"/>
          </a:xfrm>
          <a:prstGeom prst="rect">
            <a:avLst/>
          </a:prstGeom>
        </p:spPr>
        <p:txBody>
          <a:bodyPr anchor="t" rtlCol="false" tIns="0" lIns="0" bIns="0" rIns="0">
            <a:spAutoFit/>
          </a:bodyPr>
          <a:lstStyle/>
          <a:p>
            <a:pPr>
              <a:lnSpc>
                <a:spcPts val="3512"/>
              </a:lnSpc>
            </a:pPr>
            <a:r>
              <a:rPr lang="en-US" sz="3658" spc="-300" u="sng">
                <a:solidFill>
                  <a:srgbClr val="000000"/>
                </a:solidFill>
                <a:latin typeface="Martel 2 Bold"/>
                <a:hlinkClick r:id="rId3" tooltip="https://emory.us3.list-manage.com/subscribe?u=1f31c4d8c6654d45469973f28&amp;id=9992e4a934"/>
              </a:rPr>
              <a:t>Sign up for our newsletter</a:t>
            </a:r>
          </a:p>
        </p:txBody>
      </p:sp>
      <p:sp>
        <p:nvSpPr>
          <p:cNvPr name="TextBox 18" id="18"/>
          <p:cNvSpPr txBox="true"/>
          <p:nvPr/>
        </p:nvSpPr>
        <p:spPr>
          <a:xfrm rot="0">
            <a:off x="9686046" y="2322735"/>
            <a:ext cx="9410922" cy="457239"/>
          </a:xfrm>
          <a:prstGeom prst="rect">
            <a:avLst/>
          </a:prstGeom>
        </p:spPr>
        <p:txBody>
          <a:bodyPr anchor="t" rtlCol="false" tIns="0" lIns="0" bIns="0" rIns="0">
            <a:spAutoFit/>
          </a:bodyPr>
          <a:lstStyle/>
          <a:p>
            <a:pPr>
              <a:lnSpc>
                <a:spcPts val="3512"/>
              </a:lnSpc>
            </a:pPr>
            <a:r>
              <a:rPr lang="en-US" sz="3658" spc="-300" u="sng">
                <a:solidFill>
                  <a:srgbClr val="000000"/>
                </a:solidFill>
                <a:latin typeface="Martel 2 Bold"/>
                <a:hlinkClick r:id="rId4" tooltip="https://docs.google.com/forms/d/e/1FAIpQLSc0gQQPp_hvqnvD7ho1Evy_6vLWtYfEjG7tiCnM1QpX2HlkCw/viewform"/>
              </a:rPr>
              <a:t>Become a Zero Waste Ambassador</a:t>
            </a:r>
          </a:p>
        </p:txBody>
      </p:sp>
      <p:sp>
        <p:nvSpPr>
          <p:cNvPr name="TextBox 19" id="19"/>
          <p:cNvSpPr txBox="true"/>
          <p:nvPr/>
        </p:nvSpPr>
        <p:spPr>
          <a:xfrm rot="0">
            <a:off x="9621969" y="3381851"/>
            <a:ext cx="6293605" cy="457239"/>
          </a:xfrm>
          <a:prstGeom prst="rect">
            <a:avLst/>
          </a:prstGeom>
        </p:spPr>
        <p:txBody>
          <a:bodyPr anchor="t" rtlCol="false" tIns="0" lIns="0" bIns="0" rIns="0">
            <a:spAutoFit/>
          </a:bodyPr>
          <a:lstStyle/>
          <a:p>
            <a:pPr>
              <a:lnSpc>
                <a:spcPts val="3512"/>
              </a:lnSpc>
            </a:pPr>
            <a:r>
              <a:rPr lang="en-US" sz="3658" spc="-300" u="sng">
                <a:solidFill>
                  <a:srgbClr val="000000"/>
                </a:solidFill>
                <a:latin typeface="Martel 2 Bold"/>
                <a:hlinkClick r:id="rId5" tooltip="https://sustainability.emory.edu/get-involved/sustainability-pledge/"/>
              </a:rPr>
              <a:t>Take the Sustainability Pledge</a:t>
            </a:r>
          </a:p>
        </p:txBody>
      </p:sp>
      <p:sp>
        <p:nvSpPr>
          <p:cNvPr name="TextBox 20" id="20"/>
          <p:cNvSpPr txBox="true"/>
          <p:nvPr/>
        </p:nvSpPr>
        <p:spPr>
          <a:xfrm rot="0">
            <a:off x="9605026" y="4435834"/>
            <a:ext cx="6801435" cy="457239"/>
          </a:xfrm>
          <a:prstGeom prst="rect">
            <a:avLst/>
          </a:prstGeom>
        </p:spPr>
        <p:txBody>
          <a:bodyPr anchor="t" rtlCol="false" tIns="0" lIns="0" bIns="0" rIns="0">
            <a:spAutoFit/>
          </a:bodyPr>
          <a:lstStyle/>
          <a:p>
            <a:pPr>
              <a:lnSpc>
                <a:spcPts val="3512"/>
              </a:lnSpc>
            </a:pPr>
            <a:r>
              <a:rPr lang="en-US" sz="3658" spc="-300" u="sng">
                <a:solidFill>
                  <a:srgbClr val="000000"/>
                </a:solidFill>
                <a:latin typeface="Martel 2 Bold"/>
                <a:hlinkClick r:id="rId6" tooltip="https://sustainability.emory.edu"/>
              </a:rPr>
              <a:t>Visit our website to learn more!</a:t>
            </a:r>
          </a:p>
        </p:txBody>
      </p:sp>
      <p:sp>
        <p:nvSpPr>
          <p:cNvPr name="Freeform 21" id="21">
            <a:hlinkClick r:id="rId9" tooltip="https://www.instagram.com/emorysustainability/"/>
          </p:cNvPr>
          <p:cNvSpPr/>
          <p:nvPr/>
        </p:nvSpPr>
        <p:spPr>
          <a:xfrm flipH="false" flipV="false" rot="0">
            <a:off x="10475985" y="5983480"/>
            <a:ext cx="936849" cy="936849"/>
          </a:xfrm>
          <a:custGeom>
            <a:avLst/>
            <a:gdLst/>
            <a:ahLst/>
            <a:cxnLst/>
            <a:rect r="r" b="b" t="t" l="l"/>
            <a:pathLst>
              <a:path h="936849" w="936849">
                <a:moveTo>
                  <a:pt x="0" y="0"/>
                </a:moveTo>
                <a:lnTo>
                  <a:pt x="936849" y="0"/>
                </a:lnTo>
                <a:lnTo>
                  <a:pt x="936849" y="936848"/>
                </a:lnTo>
                <a:lnTo>
                  <a:pt x="0" y="93684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a:hlinkClick r:id="rId12" tooltip="https://twitter.com/EmoryGreen"/>
          </p:cNvPr>
          <p:cNvSpPr/>
          <p:nvPr/>
        </p:nvSpPr>
        <p:spPr>
          <a:xfrm flipH="false" flipV="false" rot="0">
            <a:off x="10475985" y="8258621"/>
            <a:ext cx="936849" cy="936849"/>
          </a:xfrm>
          <a:custGeom>
            <a:avLst/>
            <a:gdLst/>
            <a:ahLst/>
            <a:cxnLst/>
            <a:rect r="r" b="b" t="t" l="l"/>
            <a:pathLst>
              <a:path h="936849" w="936849">
                <a:moveTo>
                  <a:pt x="0" y="0"/>
                </a:moveTo>
                <a:lnTo>
                  <a:pt x="936849" y="0"/>
                </a:lnTo>
                <a:lnTo>
                  <a:pt x="936849" y="936849"/>
                </a:lnTo>
                <a:lnTo>
                  <a:pt x="0" y="93684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a:hlinkClick r:id="rId15" tooltip="https://www.facebook.com/emorysustainability"/>
          </p:cNvPr>
          <p:cNvSpPr/>
          <p:nvPr/>
        </p:nvSpPr>
        <p:spPr>
          <a:xfrm flipH="false" flipV="false" rot="0">
            <a:off x="10475985" y="7064242"/>
            <a:ext cx="936849" cy="936849"/>
          </a:xfrm>
          <a:custGeom>
            <a:avLst/>
            <a:gdLst/>
            <a:ahLst/>
            <a:cxnLst/>
            <a:rect r="r" b="b" t="t" l="l"/>
            <a:pathLst>
              <a:path h="936849" w="936849">
                <a:moveTo>
                  <a:pt x="0" y="0"/>
                </a:moveTo>
                <a:lnTo>
                  <a:pt x="936849" y="0"/>
                </a:lnTo>
                <a:lnTo>
                  <a:pt x="936849" y="936849"/>
                </a:lnTo>
                <a:lnTo>
                  <a:pt x="0" y="93684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6F1"/>
        </a:solidFill>
      </p:bgPr>
    </p:bg>
    <p:spTree>
      <p:nvGrpSpPr>
        <p:cNvPr id="1" name=""/>
        <p:cNvGrpSpPr/>
        <p:nvPr/>
      </p:nvGrpSpPr>
      <p:grpSpPr>
        <a:xfrm>
          <a:off x="0" y="0"/>
          <a:ext cx="0" cy="0"/>
          <a:chOff x="0" y="0"/>
          <a:chExt cx="0" cy="0"/>
        </a:xfrm>
      </p:grpSpPr>
      <p:grpSp>
        <p:nvGrpSpPr>
          <p:cNvPr name="Group 2" id="2"/>
          <p:cNvGrpSpPr/>
          <p:nvPr/>
        </p:nvGrpSpPr>
        <p:grpSpPr>
          <a:xfrm rot="0">
            <a:off x="681399" y="698452"/>
            <a:ext cx="16925201" cy="8890096"/>
            <a:chOff x="0" y="0"/>
            <a:chExt cx="1506451" cy="791275"/>
          </a:xfrm>
        </p:grpSpPr>
        <p:sp>
          <p:nvSpPr>
            <p:cNvPr name="Freeform 3" id="3"/>
            <p:cNvSpPr/>
            <p:nvPr/>
          </p:nvSpPr>
          <p:spPr>
            <a:xfrm flipH="false" flipV="false" rot="0">
              <a:off x="0" y="0"/>
              <a:ext cx="1506451" cy="791275"/>
            </a:xfrm>
            <a:custGeom>
              <a:avLst/>
              <a:gdLst/>
              <a:ahLst/>
              <a:cxnLst/>
              <a:rect r="r" b="b" t="t" l="l"/>
              <a:pathLst>
                <a:path h="791275" w="1506451">
                  <a:moveTo>
                    <a:pt x="0" y="0"/>
                  </a:moveTo>
                  <a:lnTo>
                    <a:pt x="1506451" y="0"/>
                  </a:lnTo>
                  <a:lnTo>
                    <a:pt x="1506451" y="791275"/>
                  </a:lnTo>
                  <a:lnTo>
                    <a:pt x="0" y="791275"/>
                  </a:lnTo>
                  <a:close/>
                </a:path>
              </a:pathLst>
            </a:custGeom>
            <a:solidFill>
              <a:srgbClr val="FBF6F1"/>
            </a:solidFill>
          </p:spPr>
        </p:sp>
        <p:sp>
          <p:nvSpPr>
            <p:cNvPr name="TextBox 4" id="4"/>
            <p:cNvSpPr txBox="true"/>
            <p:nvPr/>
          </p:nvSpPr>
          <p:spPr>
            <a:xfrm>
              <a:off x="0" y="-38100"/>
              <a:ext cx="1506451" cy="829375"/>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465844" y="1066800"/>
            <a:ext cx="16577901" cy="3286125"/>
          </a:xfrm>
          <a:prstGeom prst="rect">
            <a:avLst/>
          </a:prstGeom>
        </p:spPr>
        <p:txBody>
          <a:bodyPr anchor="t" rtlCol="false" tIns="0" lIns="0" bIns="0" rIns="0">
            <a:spAutoFit/>
          </a:bodyPr>
          <a:lstStyle/>
          <a:p>
            <a:pPr>
              <a:lnSpc>
                <a:spcPts val="8699"/>
              </a:lnSpc>
            </a:pPr>
            <a:r>
              <a:rPr lang="en-US" sz="7499">
                <a:solidFill>
                  <a:srgbClr val="94AB6F"/>
                </a:solidFill>
                <a:latin typeface="Martel 1 Heavy"/>
              </a:rPr>
              <a:t>Emory’s 2025-2036 Sustainability Vision and Strategic Plan</a:t>
            </a:r>
          </a:p>
        </p:txBody>
      </p:sp>
      <p:sp>
        <p:nvSpPr>
          <p:cNvPr name="TextBox 6" id="6"/>
          <p:cNvSpPr txBox="true"/>
          <p:nvPr/>
        </p:nvSpPr>
        <p:spPr>
          <a:xfrm rot="0">
            <a:off x="1465844" y="4564380"/>
            <a:ext cx="15356312" cy="5461635"/>
          </a:xfrm>
          <a:prstGeom prst="rect">
            <a:avLst/>
          </a:prstGeom>
        </p:spPr>
        <p:txBody>
          <a:bodyPr anchor="t" rtlCol="false" tIns="0" lIns="0" bIns="0" rIns="0">
            <a:spAutoFit/>
          </a:bodyPr>
          <a:lstStyle/>
          <a:p>
            <a:pPr algn="just">
              <a:lnSpc>
                <a:spcPts val="3374"/>
              </a:lnSpc>
            </a:pPr>
            <a:r>
              <a:rPr lang="en-US" sz="2499" spc="149">
                <a:solidFill>
                  <a:srgbClr val="94AB6F"/>
                </a:solidFill>
                <a:latin typeface="Public Sans Bold"/>
              </a:rPr>
              <a:t>This year, Emory is launching the creation of its third Sustainability Vision and Strategic Plan, which will establish and guide Emory’s ambitions to model transformative practices and sustainable choices at every level. </a:t>
            </a:r>
          </a:p>
          <a:p>
            <a:pPr algn="just">
              <a:lnSpc>
                <a:spcPts val="3374"/>
              </a:lnSpc>
            </a:pPr>
          </a:p>
          <a:p>
            <a:pPr algn="just">
              <a:lnSpc>
                <a:spcPts val="3374"/>
              </a:lnSpc>
            </a:pPr>
            <a:r>
              <a:rPr lang="en-US" sz="2499" spc="149">
                <a:solidFill>
                  <a:srgbClr val="94AB6F"/>
                </a:solidFill>
                <a:latin typeface="Public Sans Bold"/>
              </a:rPr>
              <a:t>To ensure that the new plan honors the entire Emory Community, your input is essential! The Office of Sustainability Initiatives and Sustainability Visioning Committee are seeking the community’s input on your sustainability priorities. This guide is a tool to help you share your feedback and input individually or in a group of colleagues or friends.  </a:t>
            </a:r>
          </a:p>
          <a:p>
            <a:pPr algn="just">
              <a:lnSpc>
                <a:spcPts val="3914"/>
              </a:lnSpc>
            </a:pPr>
          </a:p>
          <a:p>
            <a:pPr algn="just">
              <a:lnSpc>
                <a:spcPts val="3374"/>
              </a:lnSpc>
            </a:pPr>
            <a:r>
              <a:rPr lang="en-US" sz="2499" spc="149">
                <a:solidFill>
                  <a:srgbClr val="000000"/>
                </a:solidFill>
                <a:latin typeface="Public Sans Bold"/>
              </a:rPr>
              <a:t>Move through this guide to learn more about the upcoming Sustainability Vision, to discuss or think about sustainability at Emory, and to share your input! A </a:t>
            </a:r>
            <a:r>
              <a:rPr lang="en-US" sz="2499" spc="149" u="sng">
                <a:solidFill>
                  <a:srgbClr val="000000"/>
                </a:solidFill>
                <a:latin typeface="Public Sans Bold"/>
                <a:hlinkClick r:id="rId2" tooltip="https://sustainability.emory.edu/resources/sustainability-vision-community-input-facilitators-guide/"/>
              </a:rPr>
              <a:t>Facilitator‘s Guide is available</a:t>
            </a:r>
            <a:r>
              <a:rPr lang="en-US" sz="2499" spc="149">
                <a:solidFill>
                  <a:srgbClr val="000000"/>
                </a:solidFill>
                <a:latin typeface="Public Sans Bold"/>
              </a:rPr>
              <a:t> to accompany this presentation.</a:t>
            </a:r>
          </a:p>
          <a:p>
            <a:pPr algn="just" marL="0" indent="0" lvl="0">
              <a:lnSpc>
                <a:spcPts val="2834"/>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51BBDB"/>
        </a:solidFill>
      </p:bgPr>
    </p:bg>
    <p:spTree>
      <p:nvGrpSpPr>
        <p:cNvPr id="1" name=""/>
        <p:cNvGrpSpPr/>
        <p:nvPr/>
      </p:nvGrpSpPr>
      <p:grpSpPr>
        <a:xfrm>
          <a:off x="0" y="0"/>
          <a:ext cx="0" cy="0"/>
          <a:chOff x="0" y="0"/>
          <a:chExt cx="0" cy="0"/>
        </a:xfrm>
      </p:grpSpPr>
      <p:sp>
        <p:nvSpPr>
          <p:cNvPr name="TextBox 2" id="2"/>
          <p:cNvSpPr txBox="true"/>
          <p:nvPr/>
        </p:nvSpPr>
        <p:spPr>
          <a:xfrm rot="0">
            <a:off x="1440190" y="1986351"/>
            <a:ext cx="8180060" cy="2190750"/>
          </a:xfrm>
          <a:prstGeom prst="rect">
            <a:avLst/>
          </a:prstGeom>
        </p:spPr>
        <p:txBody>
          <a:bodyPr anchor="t" rtlCol="false" tIns="0" lIns="0" bIns="0" rIns="0">
            <a:spAutoFit/>
          </a:bodyPr>
          <a:lstStyle/>
          <a:p>
            <a:pPr>
              <a:lnSpc>
                <a:spcPts val="8699"/>
              </a:lnSpc>
            </a:pPr>
            <a:r>
              <a:rPr lang="en-US" sz="7499">
                <a:solidFill>
                  <a:srgbClr val="FBF6F1"/>
                </a:solidFill>
                <a:latin typeface="Martel 1 Heavy"/>
              </a:rPr>
              <a:t>How to Participate</a:t>
            </a:r>
          </a:p>
        </p:txBody>
      </p:sp>
      <p:sp>
        <p:nvSpPr>
          <p:cNvPr name="TextBox 3" id="3"/>
          <p:cNvSpPr txBox="true"/>
          <p:nvPr/>
        </p:nvSpPr>
        <p:spPr>
          <a:xfrm rot="0">
            <a:off x="1440190" y="4869395"/>
            <a:ext cx="7703810" cy="3328035"/>
          </a:xfrm>
          <a:prstGeom prst="rect">
            <a:avLst/>
          </a:prstGeom>
        </p:spPr>
        <p:txBody>
          <a:bodyPr anchor="t" rtlCol="false" tIns="0" lIns="0" bIns="0" rIns="0">
            <a:spAutoFit/>
          </a:bodyPr>
          <a:lstStyle/>
          <a:p>
            <a:pPr>
              <a:lnSpc>
                <a:spcPts val="3779"/>
              </a:lnSpc>
              <a:spcBef>
                <a:spcPct val="0"/>
              </a:spcBef>
            </a:pPr>
            <a:r>
              <a:rPr lang="en-US" sz="2799" spc="167">
                <a:solidFill>
                  <a:srgbClr val="FBF6F1"/>
                </a:solidFill>
                <a:latin typeface="Public Sans Bold"/>
              </a:rPr>
              <a:t>This Guide is a tool to help the Emory community submit their input on Emory’s upcoming Sustainability Vision. Use this guide on your own or in a small group of colleagues or friends. The guide will help you move through the following steps:</a:t>
            </a:r>
          </a:p>
        </p:txBody>
      </p:sp>
      <p:grpSp>
        <p:nvGrpSpPr>
          <p:cNvPr name="Group 4" id="4"/>
          <p:cNvGrpSpPr/>
          <p:nvPr/>
        </p:nvGrpSpPr>
        <p:grpSpPr>
          <a:xfrm rot="0">
            <a:off x="10261239" y="1170261"/>
            <a:ext cx="6998061" cy="2561528"/>
            <a:chOff x="0" y="0"/>
            <a:chExt cx="2342659" cy="857492"/>
          </a:xfrm>
        </p:grpSpPr>
        <p:sp>
          <p:nvSpPr>
            <p:cNvPr name="Freeform 5" id="5"/>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BF6F1"/>
            </a:solidFill>
          </p:spPr>
        </p:sp>
        <p:sp>
          <p:nvSpPr>
            <p:cNvPr name="TextBox 6" id="6"/>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10691697" y="1975728"/>
            <a:ext cx="1578952" cy="1160145"/>
          </a:xfrm>
          <a:prstGeom prst="rect">
            <a:avLst/>
          </a:prstGeom>
        </p:spPr>
        <p:txBody>
          <a:bodyPr anchor="t" rtlCol="false" tIns="0" lIns="0" bIns="0" rIns="0">
            <a:spAutoFit/>
          </a:bodyPr>
          <a:lstStyle/>
          <a:p>
            <a:pPr>
              <a:lnSpc>
                <a:spcPts val="8640"/>
              </a:lnSpc>
            </a:pPr>
            <a:r>
              <a:rPr lang="en-US" sz="9000" spc="-738">
                <a:solidFill>
                  <a:srgbClr val="000000"/>
                </a:solidFill>
                <a:latin typeface="Martel 1 Bold"/>
              </a:rPr>
              <a:t>01.</a:t>
            </a:r>
          </a:p>
        </p:txBody>
      </p:sp>
      <p:grpSp>
        <p:nvGrpSpPr>
          <p:cNvPr name="Group 8" id="8"/>
          <p:cNvGrpSpPr/>
          <p:nvPr/>
        </p:nvGrpSpPr>
        <p:grpSpPr>
          <a:xfrm rot="0">
            <a:off x="10261239" y="3862348"/>
            <a:ext cx="6998061" cy="2561528"/>
            <a:chOff x="0" y="0"/>
            <a:chExt cx="2342659" cy="857492"/>
          </a:xfrm>
        </p:grpSpPr>
        <p:sp>
          <p:nvSpPr>
            <p:cNvPr name="Freeform 9" id="9"/>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BF6F1"/>
            </a:solidFill>
          </p:spPr>
        </p:sp>
        <p:sp>
          <p:nvSpPr>
            <p:cNvPr name="TextBox 10" id="10"/>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grpSp>
        <p:nvGrpSpPr>
          <p:cNvPr name="Group 11" id="11"/>
          <p:cNvGrpSpPr/>
          <p:nvPr/>
        </p:nvGrpSpPr>
        <p:grpSpPr>
          <a:xfrm rot="0">
            <a:off x="10261239" y="6557226"/>
            <a:ext cx="6998061" cy="2561528"/>
            <a:chOff x="0" y="0"/>
            <a:chExt cx="2342659" cy="857492"/>
          </a:xfrm>
        </p:grpSpPr>
        <p:sp>
          <p:nvSpPr>
            <p:cNvPr name="Freeform 12" id="12"/>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BF6F1"/>
            </a:solidFill>
          </p:spPr>
        </p:sp>
        <p:sp>
          <p:nvSpPr>
            <p:cNvPr name="TextBox 13" id="13"/>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14" id="14"/>
          <p:cNvSpPr txBox="true"/>
          <p:nvPr/>
        </p:nvSpPr>
        <p:spPr>
          <a:xfrm rot="0">
            <a:off x="10691697" y="4645342"/>
            <a:ext cx="1578952" cy="1160145"/>
          </a:xfrm>
          <a:prstGeom prst="rect">
            <a:avLst/>
          </a:prstGeom>
        </p:spPr>
        <p:txBody>
          <a:bodyPr anchor="t" rtlCol="false" tIns="0" lIns="0" bIns="0" rIns="0">
            <a:spAutoFit/>
          </a:bodyPr>
          <a:lstStyle/>
          <a:p>
            <a:pPr>
              <a:lnSpc>
                <a:spcPts val="8640"/>
              </a:lnSpc>
            </a:pPr>
            <a:r>
              <a:rPr lang="en-US" sz="9000" spc="-738">
                <a:solidFill>
                  <a:srgbClr val="000000"/>
                </a:solidFill>
                <a:latin typeface="Martel 1 Bold"/>
              </a:rPr>
              <a:t>02.</a:t>
            </a:r>
          </a:p>
        </p:txBody>
      </p:sp>
      <p:sp>
        <p:nvSpPr>
          <p:cNvPr name="TextBox 15" id="15"/>
          <p:cNvSpPr txBox="true"/>
          <p:nvPr/>
        </p:nvSpPr>
        <p:spPr>
          <a:xfrm rot="0">
            <a:off x="10691697" y="7362692"/>
            <a:ext cx="1578952" cy="1160145"/>
          </a:xfrm>
          <a:prstGeom prst="rect">
            <a:avLst/>
          </a:prstGeom>
        </p:spPr>
        <p:txBody>
          <a:bodyPr anchor="t" rtlCol="false" tIns="0" lIns="0" bIns="0" rIns="0">
            <a:spAutoFit/>
          </a:bodyPr>
          <a:lstStyle/>
          <a:p>
            <a:pPr>
              <a:lnSpc>
                <a:spcPts val="8640"/>
              </a:lnSpc>
            </a:pPr>
            <a:r>
              <a:rPr lang="en-US" sz="9000" spc="-738">
                <a:solidFill>
                  <a:srgbClr val="000000"/>
                </a:solidFill>
                <a:latin typeface="Martel 1 Bold"/>
              </a:rPr>
              <a:t>03.</a:t>
            </a:r>
          </a:p>
        </p:txBody>
      </p:sp>
      <p:sp>
        <p:nvSpPr>
          <p:cNvPr name="TextBox 16" id="16"/>
          <p:cNvSpPr txBox="true"/>
          <p:nvPr/>
        </p:nvSpPr>
        <p:spPr>
          <a:xfrm rot="0">
            <a:off x="12580858" y="1721410"/>
            <a:ext cx="4132127" cy="1238250"/>
          </a:xfrm>
          <a:prstGeom prst="rect">
            <a:avLst/>
          </a:prstGeom>
        </p:spPr>
        <p:txBody>
          <a:bodyPr anchor="t" rtlCol="false" tIns="0" lIns="0" bIns="0" rIns="0">
            <a:spAutoFit/>
          </a:bodyPr>
          <a:lstStyle/>
          <a:p>
            <a:pPr algn="just" marL="0" indent="0" lvl="0">
              <a:lnSpc>
                <a:spcPts val="3374"/>
              </a:lnSpc>
              <a:spcBef>
                <a:spcPct val="0"/>
              </a:spcBef>
            </a:pPr>
            <a:r>
              <a:rPr lang="en-US" sz="2499" spc="39">
                <a:solidFill>
                  <a:srgbClr val="000000"/>
                </a:solidFill>
                <a:latin typeface="Montserrat Semi-Bold"/>
              </a:rPr>
              <a:t>Review the background resources individually or as a group</a:t>
            </a:r>
          </a:p>
        </p:txBody>
      </p:sp>
      <p:sp>
        <p:nvSpPr>
          <p:cNvPr name="TextBox 17" id="17"/>
          <p:cNvSpPr txBox="true"/>
          <p:nvPr/>
        </p:nvSpPr>
        <p:spPr>
          <a:xfrm rot="0">
            <a:off x="12580858" y="4190102"/>
            <a:ext cx="4132127" cy="1657350"/>
          </a:xfrm>
          <a:prstGeom prst="rect">
            <a:avLst/>
          </a:prstGeom>
        </p:spPr>
        <p:txBody>
          <a:bodyPr anchor="t" rtlCol="false" tIns="0" lIns="0" bIns="0" rIns="0">
            <a:spAutoFit/>
          </a:bodyPr>
          <a:lstStyle/>
          <a:p>
            <a:pPr algn="just" marL="0" indent="0" lvl="0">
              <a:lnSpc>
                <a:spcPts val="3374"/>
              </a:lnSpc>
              <a:spcBef>
                <a:spcPct val="0"/>
              </a:spcBef>
            </a:pPr>
            <a:r>
              <a:rPr lang="en-US" sz="2499" spc="39">
                <a:solidFill>
                  <a:srgbClr val="000000"/>
                </a:solidFill>
                <a:latin typeface="Montserrat Semi-Bold"/>
              </a:rPr>
              <a:t>Spend time thinking or talking about each topic and filling out the input survey</a:t>
            </a:r>
          </a:p>
        </p:txBody>
      </p:sp>
      <p:sp>
        <p:nvSpPr>
          <p:cNvPr name="TextBox 18" id="18"/>
          <p:cNvSpPr txBox="true"/>
          <p:nvPr/>
        </p:nvSpPr>
        <p:spPr>
          <a:xfrm rot="0">
            <a:off x="12580858" y="7108374"/>
            <a:ext cx="4132127" cy="819150"/>
          </a:xfrm>
          <a:prstGeom prst="rect">
            <a:avLst/>
          </a:prstGeom>
        </p:spPr>
        <p:txBody>
          <a:bodyPr anchor="t" rtlCol="false" tIns="0" lIns="0" bIns="0" rIns="0">
            <a:spAutoFit/>
          </a:bodyPr>
          <a:lstStyle/>
          <a:p>
            <a:pPr algn="just" marL="0" indent="0" lvl="0">
              <a:lnSpc>
                <a:spcPts val="3374"/>
              </a:lnSpc>
              <a:spcBef>
                <a:spcPct val="0"/>
              </a:spcBef>
            </a:pPr>
            <a:r>
              <a:rPr lang="en-US" sz="2499" spc="39">
                <a:solidFill>
                  <a:srgbClr val="000000"/>
                </a:solidFill>
                <a:latin typeface="Montserrat Semi-Bold"/>
              </a:rPr>
              <a:t>Debrief and submit the input survey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B674"/>
        </a:solidFill>
      </p:bgPr>
    </p:bg>
    <p:spTree>
      <p:nvGrpSpPr>
        <p:cNvPr id="1" name=""/>
        <p:cNvGrpSpPr/>
        <p:nvPr/>
      </p:nvGrpSpPr>
      <p:grpSpPr>
        <a:xfrm>
          <a:off x="0" y="0"/>
          <a:ext cx="0" cy="0"/>
          <a:chOff x="0" y="0"/>
          <a:chExt cx="0" cy="0"/>
        </a:xfrm>
      </p:grpSpPr>
      <p:grpSp>
        <p:nvGrpSpPr>
          <p:cNvPr name="Group 2" id="2"/>
          <p:cNvGrpSpPr/>
          <p:nvPr/>
        </p:nvGrpSpPr>
        <p:grpSpPr>
          <a:xfrm rot="0">
            <a:off x="6718305" y="5143500"/>
            <a:ext cx="5070480" cy="7639252"/>
            <a:chOff x="0" y="0"/>
            <a:chExt cx="1959087" cy="2951586"/>
          </a:xfrm>
        </p:grpSpPr>
        <p:sp>
          <p:nvSpPr>
            <p:cNvPr name="Freeform 3" id="3"/>
            <p:cNvSpPr/>
            <p:nvPr/>
          </p:nvSpPr>
          <p:spPr>
            <a:xfrm flipH="false" flipV="false" rot="0">
              <a:off x="0" y="0"/>
              <a:ext cx="1959087" cy="2951586"/>
            </a:xfrm>
            <a:custGeom>
              <a:avLst/>
              <a:gdLst/>
              <a:ahLst/>
              <a:cxnLst/>
              <a:rect r="r" b="b" t="t" l="l"/>
              <a:pathLst>
                <a:path h="2951586" w="1959087">
                  <a:moveTo>
                    <a:pt x="22903" y="0"/>
                  </a:moveTo>
                  <a:lnTo>
                    <a:pt x="1936184" y="0"/>
                  </a:lnTo>
                  <a:cubicBezTo>
                    <a:pt x="1948833" y="0"/>
                    <a:pt x="1959087" y="10254"/>
                    <a:pt x="1959087" y="22903"/>
                  </a:cubicBezTo>
                  <a:lnTo>
                    <a:pt x="1959087" y="2928683"/>
                  </a:lnTo>
                  <a:cubicBezTo>
                    <a:pt x="1959087" y="2941332"/>
                    <a:pt x="1948833" y="2951586"/>
                    <a:pt x="1936184" y="2951586"/>
                  </a:cubicBezTo>
                  <a:lnTo>
                    <a:pt x="22903" y="2951586"/>
                  </a:lnTo>
                  <a:cubicBezTo>
                    <a:pt x="10254" y="2951586"/>
                    <a:pt x="0" y="2941332"/>
                    <a:pt x="0" y="2928683"/>
                  </a:cubicBezTo>
                  <a:lnTo>
                    <a:pt x="0" y="22903"/>
                  </a:lnTo>
                  <a:cubicBezTo>
                    <a:pt x="0" y="10254"/>
                    <a:pt x="10254" y="0"/>
                    <a:pt x="22903" y="0"/>
                  </a:cubicBezTo>
                  <a:close/>
                </a:path>
              </a:pathLst>
            </a:custGeom>
            <a:solidFill>
              <a:srgbClr val="FBF6F1"/>
            </a:solidFill>
          </p:spPr>
        </p:sp>
        <p:sp>
          <p:nvSpPr>
            <p:cNvPr name="TextBox 4" id="4"/>
            <p:cNvSpPr txBox="true"/>
            <p:nvPr/>
          </p:nvSpPr>
          <p:spPr>
            <a:xfrm>
              <a:off x="0" y="85725"/>
              <a:ext cx="1959087" cy="2865861"/>
            </a:xfrm>
            <a:prstGeom prst="rect">
              <a:avLst/>
            </a:prstGeom>
          </p:spPr>
          <p:txBody>
            <a:bodyPr anchor="ctr" rtlCol="false" tIns="50800" lIns="50800" bIns="50800" rIns="50800"/>
            <a:lstStyle/>
            <a:p>
              <a:pPr algn="ctr">
                <a:lnSpc>
                  <a:spcPts val="1925"/>
                </a:lnSpc>
              </a:pPr>
            </a:p>
          </p:txBody>
        </p:sp>
      </p:grpSp>
      <p:grpSp>
        <p:nvGrpSpPr>
          <p:cNvPr name="Group 5" id="5"/>
          <p:cNvGrpSpPr/>
          <p:nvPr/>
        </p:nvGrpSpPr>
        <p:grpSpPr>
          <a:xfrm rot="0">
            <a:off x="1028700" y="5143500"/>
            <a:ext cx="5070480" cy="7875008"/>
            <a:chOff x="0" y="0"/>
            <a:chExt cx="1959087" cy="3042675"/>
          </a:xfrm>
        </p:grpSpPr>
        <p:sp>
          <p:nvSpPr>
            <p:cNvPr name="Freeform 6" id="6"/>
            <p:cNvSpPr/>
            <p:nvPr/>
          </p:nvSpPr>
          <p:spPr>
            <a:xfrm flipH="false" flipV="false" rot="0">
              <a:off x="0" y="0"/>
              <a:ext cx="1959087" cy="3042675"/>
            </a:xfrm>
            <a:custGeom>
              <a:avLst/>
              <a:gdLst/>
              <a:ahLst/>
              <a:cxnLst/>
              <a:rect r="r" b="b" t="t" l="l"/>
              <a:pathLst>
                <a:path h="3042675" w="1959087">
                  <a:moveTo>
                    <a:pt x="22903" y="0"/>
                  </a:moveTo>
                  <a:lnTo>
                    <a:pt x="1936184" y="0"/>
                  </a:lnTo>
                  <a:cubicBezTo>
                    <a:pt x="1948833" y="0"/>
                    <a:pt x="1959087" y="10254"/>
                    <a:pt x="1959087" y="22903"/>
                  </a:cubicBezTo>
                  <a:lnTo>
                    <a:pt x="1959087" y="3019772"/>
                  </a:lnTo>
                  <a:cubicBezTo>
                    <a:pt x="1959087" y="3032421"/>
                    <a:pt x="1948833" y="3042675"/>
                    <a:pt x="1936184" y="3042675"/>
                  </a:cubicBezTo>
                  <a:lnTo>
                    <a:pt x="22903" y="3042675"/>
                  </a:lnTo>
                  <a:cubicBezTo>
                    <a:pt x="16829" y="3042675"/>
                    <a:pt x="11003" y="3040262"/>
                    <a:pt x="6708" y="3035967"/>
                  </a:cubicBezTo>
                  <a:cubicBezTo>
                    <a:pt x="2413" y="3031672"/>
                    <a:pt x="0" y="3025847"/>
                    <a:pt x="0" y="3019772"/>
                  </a:cubicBezTo>
                  <a:lnTo>
                    <a:pt x="0" y="22903"/>
                  </a:lnTo>
                  <a:cubicBezTo>
                    <a:pt x="0" y="10254"/>
                    <a:pt x="10254" y="0"/>
                    <a:pt x="22903" y="0"/>
                  </a:cubicBezTo>
                  <a:close/>
                </a:path>
              </a:pathLst>
            </a:custGeom>
            <a:solidFill>
              <a:srgbClr val="FBF6F1"/>
            </a:solidFill>
          </p:spPr>
        </p:sp>
        <p:sp>
          <p:nvSpPr>
            <p:cNvPr name="TextBox 7" id="7"/>
            <p:cNvSpPr txBox="true"/>
            <p:nvPr/>
          </p:nvSpPr>
          <p:spPr>
            <a:xfrm>
              <a:off x="0" y="85725"/>
              <a:ext cx="1959087" cy="2956950"/>
            </a:xfrm>
            <a:prstGeom prst="rect">
              <a:avLst/>
            </a:prstGeom>
          </p:spPr>
          <p:txBody>
            <a:bodyPr anchor="ctr" rtlCol="false" tIns="50800" lIns="50800" bIns="50800" rIns="50800"/>
            <a:lstStyle/>
            <a:p>
              <a:pPr algn="ctr">
                <a:lnSpc>
                  <a:spcPts val="1925"/>
                </a:lnSpc>
              </a:pPr>
            </a:p>
          </p:txBody>
        </p:sp>
      </p:grpSp>
      <p:grpSp>
        <p:nvGrpSpPr>
          <p:cNvPr name="Group 8" id="8"/>
          <p:cNvGrpSpPr/>
          <p:nvPr/>
        </p:nvGrpSpPr>
        <p:grpSpPr>
          <a:xfrm rot="0">
            <a:off x="12408677" y="5143500"/>
            <a:ext cx="5070480" cy="7875008"/>
            <a:chOff x="0" y="0"/>
            <a:chExt cx="1959087" cy="3042675"/>
          </a:xfrm>
        </p:grpSpPr>
        <p:sp>
          <p:nvSpPr>
            <p:cNvPr name="Freeform 9" id="9"/>
            <p:cNvSpPr/>
            <p:nvPr/>
          </p:nvSpPr>
          <p:spPr>
            <a:xfrm flipH="false" flipV="false" rot="0">
              <a:off x="0" y="0"/>
              <a:ext cx="1959087" cy="3042675"/>
            </a:xfrm>
            <a:custGeom>
              <a:avLst/>
              <a:gdLst/>
              <a:ahLst/>
              <a:cxnLst/>
              <a:rect r="r" b="b" t="t" l="l"/>
              <a:pathLst>
                <a:path h="3042675" w="1959087">
                  <a:moveTo>
                    <a:pt x="22903" y="0"/>
                  </a:moveTo>
                  <a:lnTo>
                    <a:pt x="1936184" y="0"/>
                  </a:lnTo>
                  <a:cubicBezTo>
                    <a:pt x="1948833" y="0"/>
                    <a:pt x="1959087" y="10254"/>
                    <a:pt x="1959087" y="22903"/>
                  </a:cubicBezTo>
                  <a:lnTo>
                    <a:pt x="1959087" y="3019772"/>
                  </a:lnTo>
                  <a:cubicBezTo>
                    <a:pt x="1959087" y="3032421"/>
                    <a:pt x="1948833" y="3042675"/>
                    <a:pt x="1936184" y="3042675"/>
                  </a:cubicBezTo>
                  <a:lnTo>
                    <a:pt x="22903" y="3042675"/>
                  </a:lnTo>
                  <a:cubicBezTo>
                    <a:pt x="16829" y="3042675"/>
                    <a:pt x="11003" y="3040262"/>
                    <a:pt x="6708" y="3035967"/>
                  </a:cubicBezTo>
                  <a:cubicBezTo>
                    <a:pt x="2413" y="3031672"/>
                    <a:pt x="0" y="3025847"/>
                    <a:pt x="0" y="3019772"/>
                  </a:cubicBezTo>
                  <a:lnTo>
                    <a:pt x="0" y="22903"/>
                  </a:lnTo>
                  <a:cubicBezTo>
                    <a:pt x="0" y="10254"/>
                    <a:pt x="10254" y="0"/>
                    <a:pt x="22903" y="0"/>
                  </a:cubicBezTo>
                  <a:close/>
                </a:path>
              </a:pathLst>
            </a:custGeom>
            <a:solidFill>
              <a:srgbClr val="FBF6F1"/>
            </a:solidFill>
          </p:spPr>
        </p:sp>
        <p:sp>
          <p:nvSpPr>
            <p:cNvPr name="TextBox 10" id="10"/>
            <p:cNvSpPr txBox="true"/>
            <p:nvPr/>
          </p:nvSpPr>
          <p:spPr>
            <a:xfrm>
              <a:off x="0" y="85725"/>
              <a:ext cx="1959087" cy="2956950"/>
            </a:xfrm>
            <a:prstGeom prst="rect">
              <a:avLst/>
            </a:prstGeom>
          </p:spPr>
          <p:txBody>
            <a:bodyPr anchor="ctr" rtlCol="false" tIns="50800" lIns="50800" bIns="50800" rIns="50800"/>
            <a:lstStyle/>
            <a:p>
              <a:pPr algn="ctr">
                <a:lnSpc>
                  <a:spcPts val="1925"/>
                </a:lnSpc>
              </a:pPr>
            </a:p>
          </p:txBody>
        </p:sp>
      </p:grpSp>
      <p:sp>
        <p:nvSpPr>
          <p:cNvPr name="Freeform 11" id="11"/>
          <p:cNvSpPr/>
          <p:nvPr/>
        </p:nvSpPr>
        <p:spPr>
          <a:xfrm flipH="false" flipV="false" rot="0">
            <a:off x="13090902" y="833974"/>
            <a:ext cx="3706029" cy="3706029"/>
          </a:xfrm>
          <a:custGeom>
            <a:avLst/>
            <a:gdLst/>
            <a:ahLst/>
            <a:cxnLst/>
            <a:rect r="r" b="b" t="t" l="l"/>
            <a:pathLst>
              <a:path h="3706029" w="3706029">
                <a:moveTo>
                  <a:pt x="0" y="0"/>
                </a:moveTo>
                <a:lnTo>
                  <a:pt x="3706029" y="0"/>
                </a:lnTo>
                <a:lnTo>
                  <a:pt x="3706029" y="3706028"/>
                </a:lnTo>
                <a:lnTo>
                  <a:pt x="0" y="3706028"/>
                </a:lnTo>
                <a:lnTo>
                  <a:pt x="0" y="0"/>
                </a:lnTo>
                <a:close/>
              </a:path>
            </a:pathLst>
          </a:custGeom>
          <a:blipFill>
            <a:blip r:embed="rId2"/>
            <a:stretch>
              <a:fillRect l="0" t="0" r="0" b="0"/>
            </a:stretch>
          </a:blipFill>
        </p:spPr>
      </p:sp>
      <p:sp>
        <p:nvSpPr>
          <p:cNvPr name="TextBox 12" id="12"/>
          <p:cNvSpPr txBox="true"/>
          <p:nvPr/>
        </p:nvSpPr>
        <p:spPr>
          <a:xfrm rot="0">
            <a:off x="2946790" y="500063"/>
            <a:ext cx="12394420" cy="1095375"/>
          </a:xfrm>
          <a:prstGeom prst="rect">
            <a:avLst/>
          </a:prstGeom>
        </p:spPr>
        <p:txBody>
          <a:bodyPr anchor="t" rtlCol="false" tIns="0" lIns="0" bIns="0" rIns="0">
            <a:spAutoFit/>
          </a:bodyPr>
          <a:lstStyle/>
          <a:p>
            <a:pPr algn="ctr">
              <a:lnSpc>
                <a:spcPts val="8699"/>
              </a:lnSpc>
            </a:pPr>
            <a:r>
              <a:rPr lang="en-US" sz="7499">
                <a:solidFill>
                  <a:srgbClr val="000000"/>
                </a:solidFill>
                <a:latin typeface="Martel 1 Heavy"/>
              </a:rPr>
              <a:t>Resources</a:t>
            </a:r>
          </a:p>
        </p:txBody>
      </p:sp>
      <p:sp>
        <p:nvSpPr>
          <p:cNvPr name="TextBox 13" id="13"/>
          <p:cNvSpPr txBox="true"/>
          <p:nvPr/>
        </p:nvSpPr>
        <p:spPr>
          <a:xfrm rot="0">
            <a:off x="7279214" y="6292512"/>
            <a:ext cx="3971140" cy="2566162"/>
          </a:xfrm>
          <a:prstGeom prst="rect">
            <a:avLst/>
          </a:prstGeom>
        </p:spPr>
        <p:txBody>
          <a:bodyPr anchor="t" rtlCol="false" tIns="0" lIns="0" bIns="0" rIns="0">
            <a:spAutoFit/>
          </a:bodyPr>
          <a:lstStyle/>
          <a:p>
            <a:pPr marL="0" indent="0" lvl="0">
              <a:lnSpc>
                <a:spcPts val="3403"/>
              </a:lnSpc>
            </a:pPr>
            <a:r>
              <a:rPr lang="en-US" sz="2299" spc="36">
                <a:solidFill>
                  <a:srgbClr val="000000"/>
                </a:solidFill>
                <a:latin typeface="Public Sans Medium"/>
              </a:rPr>
              <a:t>The last Sustainability Vision and Strategic Plan for 2015-2025 has guided Emory through a decade of sustainability action on and around campus. </a:t>
            </a:r>
          </a:p>
        </p:txBody>
      </p:sp>
      <p:sp>
        <p:nvSpPr>
          <p:cNvPr name="TextBox 14" id="14"/>
          <p:cNvSpPr txBox="true"/>
          <p:nvPr/>
        </p:nvSpPr>
        <p:spPr>
          <a:xfrm rot="0">
            <a:off x="7804053" y="5713392"/>
            <a:ext cx="2898983" cy="443865"/>
          </a:xfrm>
          <a:prstGeom prst="rect">
            <a:avLst/>
          </a:prstGeom>
        </p:spPr>
        <p:txBody>
          <a:bodyPr anchor="t" rtlCol="false" tIns="0" lIns="0" bIns="0" rIns="0">
            <a:spAutoFit/>
          </a:bodyPr>
          <a:lstStyle/>
          <a:p>
            <a:pPr algn="ctr">
              <a:lnSpc>
                <a:spcPts val="3479"/>
              </a:lnSpc>
            </a:pPr>
            <a:r>
              <a:rPr lang="en-US" sz="2999">
                <a:solidFill>
                  <a:srgbClr val="000000"/>
                </a:solidFill>
                <a:latin typeface="Martel 1 Heavy"/>
              </a:rPr>
              <a:t>Past Vision</a:t>
            </a:r>
          </a:p>
        </p:txBody>
      </p:sp>
      <p:sp>
        <p:nvSpPr>
          <p:cNvPr name="TextBox 15" id="15"/>
          <p:cNvSpPr txBox="true"/>
          <p:nvPr/>
        </p:nvSpPr>
        <p:spPr>
          <a:xfrm rot="0">
            <a:off x="1578370" y="6321087"/>
            <a:ext cx="3971140" cy="2983992"/>
          </a:xfrm>
          <a:prstGeom prst="rect">
            <a:avLst/>
          </a:prstGeom>
        </p:spPr>
        <p:txBody>
          <a:bodyPr anchor="t" rtlCol="false" tIns="0" lIns="0" bIns="0" rIns="0">
            <a:spAutoFit/>
          </a:bodyPr>
          <a:lstStyle/>
          <a:p>
            <a:pPr marL="0" indent="0" lvl="0">
              <a:lnSpc>
                <a:spcPts val="2664"/>
              </a:lnSpc>
            </a:pPr>
            <a:r>
              <a:rPr lang="en-US" sz="1800" spc="28">
                <a:solidFill>
                  <a:srgbClr val="000000"/>
                </a:solidFill>
                <a:latin typeface="Public Sans Medium"/>
              </a:rPr>
              <a:t>The new Sustainability Vision will use the United Nation’s Sustainable Development Goals (SDGs) as a framework. The SDGs are 17 goals that represent the interconnected nature of environmental, social, and economic issues that support the planet, all people, and prosperous economies. </a:t>
            </a:r>
          </a:p>
        </p:txBody>
      </p:sp>
      <p:sp>
        <p:nvSpPr>
          <p:cNvPr name="TextBox 16" id="16"/>
          <p:cNvSpPr txBox="true"/>
          <p:nvPr/>
        </p:nvSpPr>
        <p:spPr>
          <a:xfrm rot="0">
            <a:off x="2114448" y="5713392"/>
            <a:ext cx="2898983" cy="443865"/>
          </a:xfrm>
          <a:prstGeom prst="rect">
            <a:avLst/>
          </a:prstGeom>
        </p:spPr>
        <p:txBody>
          <a:bodyPr anchor="t" rtlCol="false" tIns="0" lIns="0" bIns="0" rIns="0">
            <a:spAutoFit/>
          </a:bodyPr>
          <a:lstStyle/>
          <a:p>
            <a:pPr algn="ctr">
              <a:lnSpc>
                <a:spcPts val="3479"/>
              </a:lnSpc>
            </a:pPr>
            <a:r>
              <a:rPr lang="en-US" sz="2999">
                <a:solidFill>
                  <a:srgbClr val="000000"/>
                </a:solidFill>
                <a:latin typeface="Martel 1 Heavy"/>
              </a:rPr>
              <a:t>SDGs </a:t>
            </a:r>
          </a:p>
        </p:txBody>
      </p:sp>
      <p:sp>
        <p:nvSpPr>
          <p:cNvPr name="TextBox 17" id="17"/>
          <p:cNvSpPr txBox="true"/>
          <p:nvPr/>
        </p:nvSpPr>
        <p:spPr>
          <a:xfrm rot="0">
            <a:off x="12951602" y="6593374"/>
            <a:ext cx="3971140" cy="2455418"/>
          </a:xfrm>
          <a:prstGeom prst="rect">
            <a:avLst/>
          </a:prstGeom>
        </p:spPr>
        <p:txBody>
          <a:bodyPr anchor="t" rtlCol="false" tIns="0" lIns="0" bIns="0" rIns="0">
            <a:spAutoFit/>
          </a:bodyPr>
          <a:lstStyle/>
          <a:p>
            <a:pPr marL="0" indent="0" lvl="0">
              <a:lnSpc>
                <a:spcPts val="3255"/>
              </a:lnSpc>
            </a:pPr>
            <a:r>
              <a:rPr lang="en-US" sz="2199" spc="35">
                <a:solidFill>
                  <a:srgbClr val="000000"/>
                </a:solidFill>
                <a:latin typeface="Public Sans Medium"/>
              </a:rPr>
              <a:t>The OSI team has created an Implementation Progress Report, which  provides information on Emory’s progress toward all 91 goals from the prior vision.</a:t>
            </a:r>
          </a:p>
        </p:txBody>
      </p:sp>
      <p:sp>
        <p:nvSpPr>
          <p:cNvPr name="TextBox 18" id="18"/>
          <p:cNvSpPr txBox="true"/>
          <p:nvPr/>
        </p:nvSpPr>
        <p:spPr>
          <a:xfrm rot="0">
            <a:off x="12961127" y="5494317"/>
            <a:ext cx="3753600" cy="882015"/>
          </a:xfrm>
          <a:prstGeom prst="rect">
            <a:avLst/>
          </a:prstGeom>
        </p:spPr>
        <p:txBody>
          <a:bodyPr anchor="t" rtlCol="false" tIns="0" lIns="0" bIns="0" rIns="0">
            <a:spAutoFit/>
          </a:bodyPr>
          <a:lstStyle/>
          <a:p>
            <a:pPr algn="ctr">
              <a:lnSpc>
                <a:spcPts val="3479"/>
              </a:lnSpc>
            </a:pPr>
            <a:r>
              <a:rPr lang="en-US" sz="2999">
                <a:solidFill>
                  <a:srgbClr val="000000"/>
                </a:solidFill>
                <a:latin typeface="Martel 1 Heavy"/>
              </a:rPr>
              <a:t>Implementation Progress Report</a:t>
            </a:r>
          </a:p>
        </p:txBody>
      </p:sp>
      <p:sp>
        <p:nvSpPr>
          <p:cNvPr name="TextBox 19" id="19"/>
          <p:cNvSpPr txBox="true"/>
          <p:nvPr/>
        </p:nvSpPr>
        <p:spPr>
          <a:xfrm rot="0">
            <a:off x="1504410" y="1705725"/>
            <a:ext cx="10585707" cy="2566162"/>
          </a:xfrm>
          <a:prstGeom prst="rect">
            <a:avLst/>
          </a:prstGeom>
        </p:spPr>
        <p:txBody>
          <a:bodyPr anchor="t" rtlCol="false" tIns="0" lIns="0" bIns="0" rIns="0">
            <a:spAutoFit/>
          </a:bodyPr>
          <a:lstStyle/>
          <a:p>
            <a:pPr algn="just" marL="0" indent="0" lvl="0">
              <a:lnSpc>
                <a:spcPts val="3403"/>
              </a:lnSpc>
            </a:pPr>
            <a:r>
              <a:rPr lang="en-US" sz="2299" spc="36">
                <a:solidFill>
                  <a:srgbClr val="000000"/>
                </a:solidFill>
                <a:latin typeface="Public Sans Medium"/>
              </a:rPr>
              <a:t>The following background resources may help you understand the context of sustainability at Emory and the upcoming Sustainability Vision. Take a moment to read the descriptions of each resource. It’s also okay to continue to the discussion and input submission without reviewing the resources. Scan the QR code on the right or follow </a:t>
            </a:r>
            <a:r>
              <a:rPr lang="en-US" sz="2299" spc="36" u="sng">
                <a:solidFill>
                  <a:srgbClr val="000000"/>
                </a:solidFill>
                <a:latin typeface="Public Sans Medium"/>
                <a:hlinkClick r:id="rId3" tooltip="https://sustainability.emory.edu/sustainability-vision-conversation-and-input-guide-resources/"/>
              </a:rPr>
              <a:t>this link</a:t>
            </a:r>
            <a:r>
              <a:rPr lang="en-US" sz="2299" spc="36">
                <a:solidFill>
                  <a:srgbClr val="000000"/>
                </a:solidFill>
                <a:latin typeface="Public Sans Medium"/>
              </a:rPr>
              <a:t> to view the background resources.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DFC9"/>
        </a:solidFill>
      </p:bgPr>
    </p:bg>
    <p:spTree>
      <p:nvGrpSpPr>
        <p:cNvPr id="1" name=""/>
        <p:cNvGrpSpPr/>
        <p:nvPr/>
      </p:nvGrpSpPr>
      <p:grpSpPr>
        <a:xfrm>
          <a:off x="0" y="0"/>
          <a:ext cx="0" cy="0"/>
          <a:chOff x="0" y="0"/>
          <a:chExt cx="0" cy="0"/>
        </a:xfrm>
      </p:grpSpPr>
      <p:sp>
        <p:nvSpPr>
          <p:cNvPr name="Freeform 2" id="2"/>
          <p:cNvSpPr/>
          <p:nvPr/>
        </p:nvSpPr>
        <p:spPr>
          <a:xfrm flipH="false" flipV="false" rot="0">
            <a:off x="1158351" y="175303"/>
            <a:ext cx="15971299" cy="9482959"/>
          </a:xfrm>
          <a:custGeom>
            <a:avLst/>
            <a:gdLst/>
            <a:ahLst/>
            <a:cxnLst/>
            <a:rect r="r" b="b" t="t" l="l"/>
            <a:pathLst>
              <a:path h="9482959" w="15971299">
                <a:moveTo>
                  <a:pt x="0" y="0"/>
                </a:moveTo>
                <a:lnTo>
                  <a:pt x="15971298" y="0"/>
                </a:lnTo>
                <a:lnTo>
                  <a:pt x="15971298" y="9482958"/>
                </a:lnTo>
                <a:lnTo>
                  <a:pt x="0" y="9482958"/>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AB6174"/>
        </a:solidFill>
      </p:bgPr>
    </p:bg>
    <p:spTree>
      <p:nvGrpSpPr>
        <p:cNvPr id="1" name=""/>
        <p:cNvGrpSpPr/>
        <p:nvPr/>
      </p:nvGrpSpPr>
      <p:grpSpPr>
        <a:xfrm>
          <a:off x="0" y="0"/>
          <a:ext cx="0" cy="0"/>
          <a:chOff x="0" y="0"/>
          <a:chExt cx="0" cy="0"/>
        </a:xfrm>
      </p:grpSpPr>
      <p:sp>
        <p:nvSpPr>
          <p:cNvPr name="TextBox 2" id="2"/>
          <p:cNvSpPr txBox="true"/>
          <p:nvPr/>
        </p:nvSpPr>
        <p:spPr>
          <a:xfrm rot="0">
            <a:off x="1028700" y="1047750"/>
            <a:ext cx="13825932" cy="2981118"/>
          </a:xfrm>
          <a:prstGeom prst="rect">
            <a:avLst/>
          </a:prstGeom>
        </p:spPr>
        <p:txBody>
          <a:bodyPr anchor="t" rtlCol="false" tIns="0" lIns="0" bIns="0" rIns="0">
            <a:spAutoFit/>
          </a:bodyPr>
          <a:lstStyle/>
          <a:p>
            <a:pPr>
              <a:lnSpc>
                <a:spcPts val="7813"/>
              </a:lnSpc>
            </a:pPr>
            <a:r>
              <a:rPr lang="en-US" sz="6735">
                <a:solidFill>
                  <a:srgbClr val="FFFFFF"/>
                </a:solidFill>
                <a:latin typeface="Martel 1 Heavy"/>
              </a:rPr>
              <a:t>UN Sustainable Development Goals: a Blueprint for Peace and Prosperity</a:t>
            </a:r>
          </a:p>
        </p:txBody>
      </p:sp>
      <p:sp>
        <p:nvSpPr>
          <p:cNvPr name="TextBox 3" id="3"/>
          <p:cNvSpPr txBox="true"/>
          <p:nvPr/>
        </p:nvSpPr>
        <p:spPr>
          <a:xfrm rot="0">
            <a:off x="1028700" y="4453756"/>
            <a:ext cx="16230600" cy="3476036"/>
          </a:xfrm>
          <a:prstGeom prst="rect">
            <a:avLst/>
          </a:prstGeom>
        </p:spPr>
        <p:txBody>
          <a:bodyPr anchor="t" rtlCol="false" tIns="0" lIns="0" bIns="0" rIns="0">
            <a:spAutoFit/>
          </a:bodyPr>
          <a:lstStyle/>
          <a:p>
            <a:pPr>
              <a:lnSpc>
                <a:spcPts val="3960"/>
              </a:lnSpc>
            </a:pPr>
            <a:r>
              <a:rPr lang="en-US" sz="3046">
                <a:solidFill>
                  <a:srgbClr val="000000"/>
                </a:solidFill>
                <a:latin typeface="Public Sans"/>
              </a:rPr>
              <a:t>In the discussion, your group will spend time discussing what Emory could do to work toward the UN SDGs. The SDGs will be separated into three groups, illustrated in the “wedding cake” infographic on the next slide. As you will see on the following slide, we can understand the SDGs as falling into four groups: SDGs for the planet, SDGs for people, SDGs for prosperity, and SDGs representing the systems of peace and partnership necessary to achieve the other substantive SDGs. As your group moves into the discussion sessions, you will discuss the planet, people, and prosperity SDGs for ~10 minutes each.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29079" y="1569607"/>
            <a:ext cx="14845601" cy="8279150"/>
          </a:xfrm>
          <a:custGeom>
            <a:avLst/>
            <a:gdLst/>
            <a:ahLst/>
            <a:cxnLst/>
            <a:rect r="r" b="b" t="t" l="l"/>
            <a:pathLst>
              <a:path h="8279150" w="14845601">
                <a:moveTo>
                  <a:pt x="0" y="0"/>
                </a:moveTo>
                <a:lnTo>
                  <a:pt x="14845601" y="0"/>
                </a:lnTo>
                <a:lnTo>
                  <a:pt x="14845601" y="8279149"/>
                </a:lnTo>
                <a:lnTo>
                  <a:pt x="0" y="8279149"/>
                </a:lnTo>
                <a:lnTo>
                  <a:pt x="0" y="0"/>
                </a:lnTo>
                <a:close/>
              </a:path>
            </a:pathLst>
          </a:custGeom>
          <a:blipFill>
            <a:blip r:embed="rId2"/>
            <a:stretch>
              <a:fillRect l="-4702" t="-1551" r="0" b="0"/>
            </a:stretch>
          </a:blipFill>
        </p:spPr>
      </p:sp>
      <p:sp>
        <p:nvSpPr>
          <p:cNvPr name="Freeform 3" id="3"/>
          <p:cNvSpPr/>
          <p:nvPr/>
        </p:nvSpPr>
        <p:spPr>
          <a:xfrm flipH="false" flipV="false" rot="0">
            <a:off x="14035952" y="7913058"/>
            <a:ext cx="1681208" cy="1681208"/>
          </a:xfrm>
          <a:custGeom>
            <a:avLst/>
            <a:gdLst/>
            <a:ahLst/>
            <a:cxnLst/>
            <a:rect r="r" b="b" t="t" l="l"/>
            <a:pathLst>
              <a:path h="1681208" w="1681208">
                <a:moveTo>
                  <a:pt x="0" y="0"/>
                </a:moveTo>
                <a:lnTo>
                  <a:pt x="1681208" y="0"/>
                </a:lnTo>
                <a:lnTo>
                  <a:pt x="1681208" y="1681209"/>
                </a:lnTo>
                <a:lnTo>
                  <a:pt x="0" y="1681209"/>
                </a:lnTo>
                <a:lnTo>
                  <a:pt x="0" y="0"/>
                </a:lnTo>
                <a:close/>
              </a:path>
            </a:pathLst>
          </a:custGeom>
          <a:blipFill>
            <a:blip r:embed="rId3"/>
            <a:stretch>
              <a:fillRect l="0" t="0" r="0" b="0"/>
            </a:stretch>
          </a:blipFill>
        </p:spPr>
      </p:sp>
      <p:sp>
        <p:nvSpPr>
          <p:cNvPr name="Freeform 4" id="4"/>
          <p:cNvSpPr/>
          <p:nvPr/>
        </p:nvSpPr>
        <p:spPr>
          <a:xfrm flipH="false" flipV="false" rot="0">
            <a:off x="12354743" y="7913058"/>
            <a:ext cx="1681208" cy="1681208"/>
          </a:xfrm>
          <a:custGeom>
            <a:avLst/>
            <a:gdLst/>
            <a:ahLst/>
            <a:cxnLst/>
            <a:rect r="r" b="b" t="t" l="l"/>
            <a:pathLst>
              <a:path h="1681208" w="1681208">
                <a:moveTo>
                  <a:pt x="0" y="0"/>
                </a:moveTo>
                <a:lnTo>
                  <a:pt x="1681209" y="0"/>
                </a:lnTo>
                <a:lnTo>
                  <a:pt x="1681209" y="1681209"/>
                </a:lnTo>
                <a:lnTo>
                  <a:pt x="0" y="1681209"/>
                </a:lnTo>
                <a:lnTo>
                  <a:pt x="0" y="0"/>
                </a:lnTo>
                <a:close/>
              </a:path>
            </a:pathLst>
          </a:custGeom>
          <a:blipFill>
            <a:blip r:embed="rId4"/>
            <a:stretch>
              <a:fillRect l="0" t="0" r="0" b="0"/>
            </a:stretch>
          </a:blipFill>
        </p:spPr>
      </p:sp>
      <p:sp>
        <p:nvSpPr>
          <p:cNvPr name="Freeform 5" id="5"/>
          <p:cNvSpPr/>
          <p:nvPr/>
        </p:nvSpPr>
        <p:spPr>
          <a:xfrm flipH="false" flipV="false" rot="0">
            <a:off x="10673535" y="7913058"/>
            <a:ext cx="1681208" cy="1681208"/>
          </a:xfrm>
          <a:custGeom>
            <a:avLst/>
            <a:gdLst/>
            <a:ahLst/>
            <a:cxnLst/>
            <a:rect r="r" b="b" t="t" l="l"/>
            <a:pathLst>
              <a:path h="1681208" w="1681208">
                <a:moveTo>
                  <a:pt x="0" y="0"/>
                </a:moveTo>
                <a:lnTo>
                  <a:pt x="1681208" y="0"/>
                </a:lnTo>
                <a:lnTo>
                  <a:pt x="1681208" y="1681209"/>
                </a:lnTo>
                <a:lnTo>
                  <a:pt x="0" y="1681209"/>
                </a:lnTo>
                <a:lnTo>
                  <a:pt x="0" y="0"/>
                </a:lnTo>
                <a:close/>
              </a:path>
            </a:pathLst>
          </a:custGeom>
          <a:blipFill>
            <a:blip r:embed="rId5"/>
            <a:stretch>
              <a:fillRect l="0" t="0" r="0" b="0"/>
            </a:stretch>
          </a:blipFill>
        </p:spPr>
      </p:sp>
      <p:sp>
        <p:nvSpPr>
          <p:cNvPr name="Freeform 6" id="6"/>
          <p:cNvSpPr/>
          <p:nvPr/>
        </p:nvSpPr>
        <p:spPr>
          <a:xfrm flipH="false" flipV="false" rot="0">
            <a:off x="2823644" y="7913058"/>
            <a:ext cx="1681208" cy="1681208"/>
          </a:xfrm>
          <a:custGeom>
            <a:avLst/>
            <a:gdLst/>
            <a:ahLst/>
            <a:cxnLst/>
            <a:rect r="r" b="b" t="t" l="l"/>
            <a:pathLst>
              <a:path h="1681208" w="1681208">
                <a:moveTo>
                  <a:pt x="0" y="0"/>
                </a:moveTo>
                <a:lnTo>
                  <a:pt x="1681208" y="0"/>
                </a:lnTo>
                <a:lnTo>
                  <a:pt x="1681208" y="1681209"/>
                </a:lnTo>
                <a:lnTo>
                  <a:pt x="0" y="1681209"/>
                </a:lnTo>
                <a:lnTo>
                  <a:pt x="0" y="0"/>
                </a:lnTo>
                <a:close/>
              </a:path>
            </a:pathLst>
          </a:custGeom>
          <a:blipFill>
            <a:blip r:embed="rId6"/>
            <a:stretch>
              <a:fillRect l="0" t="0" r="0" b="0"/>
            </a:stretch>
          </a:blipFill>
        </p:spPr>
      </p:sp>
      <p:sp>
        <p:nvSpPr>
          <p:cNvPr name="Freeform 7" id="7"/>
          <p:cNvSpPr/>
          <p:nvPr/>
        </p:nvSpPr>
        <p:spPr>
          <a:xfrm flipH="false" flipV="false" rot="0">
            <a:off x="1144621" y="7915244"/>
            <a:ext cx="1679023" cy="1679023"/>
          </a:xfrm>
          <a:custGeom>
            <a:avLst/>
            <a:gdLst/>
            <a:ahLst/>
            <a:cxnLst/>
            <a:rect r="r" b="b" t="t" l="l"/>
            <a:pathLst>
              <a:path h="1679023" w="1679023">
                <a:moveTo>
                  <a:pt x="0" y="0"/>
                </a:moveTo>
                <a:lnTo>
                  <a:pt x="1679023" y="0"/>
                </a:lnTo>
                <a:lnTo>
                  <a:pt x="1679023" y="1679023"/>
                </a:lnTo>
                <a:lnTo>
                  <a:pt x="0" y="1679023"/>
                </a:lnTo>
                <a:lnTo>
                  <a:pt x="0" y="0"/>
                </a:lnTo>
                <a:close/>
              </a:path>
            </a:pathLst>
          </a:custGeom>
          <a:blipFill>
            <a:blip r:embed="rId7"/>
            <a:stretch>
              <a:fillRect l="0" t="0" r="0" b="0"/>
            </a:stretch>
          </a:blipFill>
        </p:spPr>
      </p:sp>
      <p:sp>
        <p:nvSpPr>
          <p:cNvPr name="Freeform 8" id="8"/>
          <p:cNvSpPr/>
          <p:nvPr/>
        </p:nvSpPr>
        <p:spPr>
          <a:xfrm flipH="false" flipV="false" rot="0">
            <a:off x="2446503"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8"/>
            <a:stretch>
              <a:fillRect l="0" t="0" r="0" b="0"/>
            </a:stretch>
          </a:blipFill>
        </p:spPr>
      </p:sp>
      <p:sp>
        <p:nvSpPr>
          <p:cNvPr name="Freeform 9" id="9"/>
          <p:cNvSpPr/>
          <p:nvPr/>
        </p:nvSpPr>
        <p:spPr>
          <a:xfrm flipH="false" flipV="false" rot="0">
            <a:off x="3854276"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9"/>
            <a:stretch>
              <a:fillRect l="0" t="0" r="0" b="0"/>
            </a:stretch>
          </a:blipFill>
        </p:spPr>
      </p:sp>
      <p:sp>
        <p:nvSpPr>
          <p:cNvPr name="Freeform 10" id="10"/>
          <p:cNvSpPr/>
          <p:nvPr/>
        </p:nvSpPr>
        <p:spPr>
          <a:xfrm flipH="false" flipV="false" rot="0">
            <a:off x="10346560"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10"/>
            <a:stretch>
              <a:fillRect l="0" t="0" r="0" b="0"/>
            </a:stretch>
          </a:blipFill>
        </p:spPr>
      </p:sp>
      <p:sp>
        <p:nvSpPr>
          <p:cNvPr name="Freeform 11" id="11"/>
          <p:cNvSpPr/>
          <p:nvPr/>
        </p:nvSpPr>
        <p:spPr>
          <a:xfrm flipH="false" flipV="false" rot="0">
            <a:off x="11956091"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11"/>
            <a:stretch>
              <a:fillRect l="0" t="0" r="0" b="0"/>
            </a:stretch>
          </a:blipFill>
        </p:spPr>
      </p:sp>
      <p:sp>
        <p:nvSpPr>
          <p:cNvPr name="Freeform 12" id="12"/>
          <p:cNvSpPr/>
          <p:nvPr/>
        </p:nvSpPr>
        <p:spPr>
          <a:xfrm flipH="false" flipV="false" rot="0">
            <a:off x="13565622"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12"/>
            <a:stretch>
              <a:fillRect l="0" t="0" r="0" b="0"/>
            </a:stretch>
          </a:blipFill>
        </p:spPr>
      </p:sp>
      <p:sp>
        <p:nvSpPr>
          <p:cNvPr name="Freeform 13" id="13"/>
          <p:cNvSpPr/>
          <p:nvPr/>
        </p:nvSpPr>
        <p:spPr>
          <a:xfrm flipH="false" flipV="false" rot="0">
            <a:off x="244650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3"/>
            <a:stretch>
              <a:fillRect l="0" t="0" r="0" b="0"/>
            </a:stretch>
          </a:blipFill>
        </p:spPr>
      </p:sp>
      <p:sp>
        <p:nvSpPr>
          <p:cNvPr name="Freeform 14" id="14"/>
          <p:cNvSpPr/>
          <p:nvPr/>
        </p:nvSpPr>
        <p:spPr>
          <a:xfrm flipH="false" flipV="false" rot="0">
            <a:off x="387622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4"/>
            <a:stretch>
              <a:fillRect l="0" t="0" r="0" b="0"/>
            </a:stretch>
          </a:blipFill>
        </p:spPr>
      </p:sp>
      <p:sp>
        <p:nvSpPr>
          <p:cNvPr name="Freeform 15" id="15"/>
          <p:cNvSpPr/>
          <p:nvPr/>
        </p:nvSpPr>
        <p:spPr>
          <a:xfrm flipH="false" flipV="false" rot="0">
            <a:off x="530594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5"/>
            <a:stretch>
              <a:fillRect l="0" t="0" r="0" b="0"/>
            </a:stretch>
          </a:blipFill>
        </p:spPr>
      </p:sp>
      <p:sp>
        <p:nvSpPr>
          <p:cNvPr name="Freeform 16" id="16"/>
          <p:cNvSpPr/>
          <p:nvPr/>
        </p:nvSpPr>
        <p:spPr>
          <a:xfrm flipH="false" flipV="false" rot="0">
            <a:off x="944557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6"/>
            <a:stretch>
              <a:fillRect l="0" t="0" r="0" b="0"/>
            </a:stretch>
          </a:blipFill>
        </p:spPr>
      </p:sp>
      <p:sp>
        <p:nvSpPr>
          <p:cNvPr name="Freeform 17" id="17"/>
          <p:cNvSpPr/>
          <p:nvPr/>
        </p:nvSpPr>
        <p:spPr>
          <a:xfrm flipH="false" flipV="false" rot="0">
            <a:off x="1087529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7"/>
            <a:stretch>
              <a:fillRect l="0" t="0" r="0" b="0"/>
            </a:stretch>
          </a:blipFill>
        </p:spPr>
      </p:sp>
      <p:sp>
        <p:nvSpPr>
          <p:cNvPr name="Freeform 18" id="18"/>
          <p:cNvSpPr/>
          <p:nvPr/>
        </p:nvSpPr>
        <p:spPr>
          <a:xfrm flipH="false" flipV="false" rot="0">
            <a:off x="6020803" y="1778717"/>
            <a:ext cx="1590265" cy="1590265"/>
          </a:xfrm>
          <a:custGeom>
            <a:avLst/>
            <a:gdLst/>
            <a:ahLst/>
            <a:cxnLst/>
            <a:rect r="r" b="b" t="t" l="l"/>
            <a:pathLst>
              <a:path h="1590265" w="1590265">
                <a:moveTo>
                  <a:pt x="0" y="0"/>
                </a:moveTo>
                <a:lnTo>
                  <a:pt x="1590265" y="0"/>
                </a:lnTo>
                <a:lnTo>
                  <a:pt x="1590265" y="1590265"/>
                </a:lnTo>
                <a:lnTo>
                  <a:pt x="0" y="1590265"/>
                </a:lnTo>
                <a:lnTo>
                  <a:pt x="0" y="0"/>
                </a:lnTo>
                <a:close/>
              </a:path>
            </a:pathLst>
          </a:custGeom>
          <a:blipFill>
            <a:blip r:embed="rId18"/>
            <a:stretch>
              <a:fillRect l="0" t="0" r="0" b="0"/>
            </a:stretch>
          </a:blipFill>
        </p:spPr>
      </p:sp>
      <p:sp>
        <p:nvSpPr>
          <p:cNvPr name="Freeform 19" id="19"/>
          <p:cNvSpPr/>
          <p:nvPr/>
        </p:nvSpPr>
        <p:spPr>
          <a:xfrm flipH="false" flipV="false" rot="0">
            <a:off x="8353637" y="1778717"/>
            <a:ext cx="1590265" cy="1590265"/>
          </a:xfrm>
          <a:custGeom>
            <a:avLst/>
            <a:gdLst/>
            <a:ahLst/>
            <a:cxnLst/>
            <a:rect r="r" b="b" t="t" l="l"/>
            <a:pathLst>
              <a:path h="1590265" w="1590265">
                <a:moveTo>
                  <a:pt x="0" y="0"/>
                </a:moveTo>
                <a:lnTo>
                  <a:pt x="1590266" y="0"/>
                </a:lnTo>
                <a:lnTo>
                  <a:pt x="1590266" y="1590265"/>
                </a:lnTo>
                <a:lnTo>
                  <a:pt x="0" y="1590265"/>
                </a:lnTo>
                <a:lnTo>
                  <a:pt x="0" y="0"/>
                </a:lnTo>
                <a:close/>
              </a:path>
            </a:pathLst>
          </a:custGeom>
          <a:blipFill>
            <a:blip r:embed="rId19"/>
            <a:stretch>
              <a:fillRect l="0" t="0" r="0" b="0"/>
            </a:stretch>
          </a:blipFill>
        </p:spPr>
      </p:sp>
      <p:grpSp>
        <p:nvGrpSpPr>
          <p:cNvPr name="Group 20" id="20"/>
          <p:cNvGrpSpPr/>
          <p:nvPr/>
        </p:nvGrpSpPr>
        <p:grpSpPr>
          <a:xfrm rot="0">
            <a:off x="12485737" y="1237090"/>
            <a:ext cx="5073184" cy="2563285"/>
            <a:chOff x="0" y="0"/>
            <a:chExt cx="1608671" cy="812800"/>
          </a:xfrm>
        </p:grpSpPr>
        <p:sp>
          <p:nvSpPr>
            <p:cNvPr name="Freeform 21" id="21"/>
            <p:cNvSpPr/>
            <p:nvPr/>
          </p:nvSpPr>
          <p:spPr>
            <a:xfrm flipH="false" flipV="false" rot="0">
              <a:off x="0" y="0"/>
              <a:ext cx="1608671" cy="812800"/>
            </a:xfrm>
            <a:custGeom>
              <a:avLst/>
              <a:gdLst/>
              <a:ahLst/>
              <a:cxnLst/>
              <a:rect r="r" b="b" t="t" l="l"/>
              <a:pathLst>
                <a:path h="812800" w="1608671">
                  <a:moveTo>
                    <a:pt x="0" y="0"/>
                  </a:moveTo>
                  <a:lnTo>
                    <a:pt x="1608671" y="0"/>
                  </a:lnTo>
                  <a:lnTo>
                    <a:pt x="1608671" y="812800"/>
                  </a:lnTo>
                  <a:lnTo>
                    <a:pt x="0" y="812800"/>
                  </a:lnTo>
                  <a:close/>
                </a:path>
              </a:pathLst>
            </a:custGeom>
            <a:solidFill>
              <a:srgbClr val="FFFFFF"/>
            </a:solidFill>
          </p:spPr>
        </p:sp>
        <p:sp>
          <p:nvSpPr>
            <p:cNvPr name="TextBox 22" id="22"/>
            <p:cNvSpPr txBox="true"/>
            <p:nvPr/>
          </p:nvSpPr>
          <p:spPr>
            <a:xfrm>
              <a:off x="0" y="85725"/>
              <a:ext cx="1608671" cy="727075"/>
            </a:xfrm>
            <a:prstGeom prst="rect">
              <a:avLst/>
            </a:prstGeom>
          </p:spPr>
          <p:txBody>
            <a:bodyPr anchor="ctr" rtlCol="false" tIns="50800" lIns="50800" bIns="50800" rIns="50800"/>
            <a:lstStyle/>
            <a:p>
              <a:pPr algn="ctr">
                <a:lnSpc>
                  <a:spcPts val="1925"/>
                </a:lnSpc>
              </a:pPr>
            </a:p>
          </p:txBody>
        </p:sp>
      </p:grpSp>
      <p:sp>
        <p:nvSpPr>
          <p:cNvPr name="TextBox 23" id="23"/>
          <p:cNvSpPr txBox="true"/>
          <p:nvPr/>
        </p:nvSpPr>
        <p:spPr>
          <a:xfrm rot="0">
            <a:off x="3627366" y="474232"/>
            <a:ext cx="11636412" cy="1095375"/>
          </a:xfrm>
          <a:prstGeom prst="rect">
            <a:avLst/>
          </a:prstGeom>
        </p:spPr>
        <p:txBody>
          <a:bodyPr anchor="t" rtlCol="false" tIns="0" lIns="0" bIns="0" rIns="0">
            <a:spAutoFit/>
          </a:bodyPr>
          <a:lstStyle/>
          <a:p>
            <a:pPr algn="ctr">
              <a:lnSpc>
                <a:spcPts val="8699"/>
              </a:lnSpc>
            </a:pPr>
            <a:r>
              <a:rPr lang="en-US" sz="7499">
                <a:solidFill>
                  <a:srgbClr val="000000"/>
                </a:solidFill>
                <a:latin typeface="Martel 1 Heavy"/>
              </a:rPr>
              <a:t>The Wedding Cake</a:t>
            </a:r>
          </a:p>
        </p:txBody>
      </p:sp>
      <p:sp>
        <p:nvSpPr>
          <p:cNvPr name="TextBox 24" id="24"/>
          <p:cNvSpPr txBox="true"/>
          <p:nvPr/>
        </p:nvSpPr>
        <p:spPr>
          <a:xfrm rot="0">
            <a:off x="13279056" y="2036154"/>
            <a:ext cx="4591248" cy="3137917"/>
          </a:xfrm>
          <a:prstGeom prst="rect">
            <a:avLst/>
          </a:prstGeom>
        </p:spPr>
        <p:txBody>
          <a:bodyPr anchor="t" rtlCol="false" tIns="0" lIns="0" bIns="0" rIns="0">
            <a:spAutoFit/>
          </a:bodyPr>
          <a:lstStyle/>
          <a:p>
            <a:pPr>
              <a:lnSpc>
                <a:spcPts val="3132"/>
              </a:lnSpc>
              <a:spcBef>
                <a:spcPct val="0"/>
              </a:spcBef>
            </a:pPr>
            <a:r>
              <a:rPr lang="en-US" sz="2700">
                <a:solidFill>
                  <a:srgbClr val="000000"/>
                </a:solidFill>
                <a:latin typeface="Public Sans"/>
              </a:rPr>
              <a:t>In the infographic, you can see that</a:t>
            </a:r>
            <a:r>
              <a:rPr lang="en-US" sz="2700">
                <a:solidFill>
                  <a:srgbClr val="000000"/>
                </a:solidFill>
                <a:latin typeface="Public Sans"/>
              </a:rPr>
              <a:t> prosperity is dependent on people, that both prosperity and people are dependent on a healthy planet, and that peace and partnership support the entire structure.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51BBDB"/>
        </a:solidFill>
      </p:bgPr>
    </p:bg>
    <p:spTree>
      <p:nvGrpSpPr>
        <p:cNvPr id="1" name=""/>
        <p:cNvGrpSpPr/>
        <p:nvPr/>
      </p:nvGrpSpPr>
      <p:grpSpPr>
        <a:xfrm>
          <a:off x="0" y="0"/>
          <a:ext cx="0" cy="0"/>
          <a:chOff x="0" y="0"/>
          <a:chExt cx="0" cy="0"/>
        </a:xfrm>
      </p:grpSpPr>
      <p:sp>
        <p:nvSpPr>
          <p:cNvPr name="TextBox 2" id="2"/>
          <p:cNvSpPr txBox="true"/>
          <p:nvPr/>
        </p:nvSpPr>
        <p:spPr>
          <a:xfrm rot="0">
            <a:off x="1440190" y="1986351"/>
            <a:ext cx="8180060" cy="1095375"/>
          </a:xfrm>
          <a:prstGeom prst="rect">
            <a:avLst/>
          </a:prstGeom>
        </p:spPr>
        <p:txBody>
          <a:bodyPr anchor="t" rtlCol="false" tIns="0" lIns="0" bIns="0" rIns="0">
            <a:spAutoFit/>
          </a:bodyPr>
          <a:lstStyle/>
          <a:p>
            <a:pPr>
              <a:lnSpc>
                <a:spcPts val="8699"/>
              </a:lnSpc>
            </a:pPr>
            <a:r>
              <a:rPr lang="en-US" sz="7499">
                <a:solidFill>
                  <a:srgbClr val="FBF6F1"/>
                </a:solidFill>
                <a:latin typeface="Martel 1 Heavy"/>
              </a:rPr>
              <a:t>The Survey</a:t>
            </a:r>
          </a:p>
        </p:txBody>
      </p:sp>
      <p:sp>
        <p:nvSpPr>
          <p:cNvPr name="TextBox 3" id="3"/>
          <p:cNvSpPr txBox="true"/>
          <p:nvPr/>
        </p:nvSpPr>
        <p:spPr>
          <a:xfrm rot="0">
            <a:off x="1440190" y="3789912"/>
            <a:ext cx="7703810" cy="3533776"/>
          </a:xfrm>
          <a:prstGeom prst="rect">
            <a:avLst/>
          </a:prstGeom>
        </p:spPr>
        <p:txBody>
          <a:bodyPr anchor="t" rtlCol="false" tIns="0" lIns="0" bIns="0" rIns="0">
            <a:spAutoFit/>
          </a:bodyPr>
          <a:lstStyle/>
          <a:p>
            <a:pPr>
              <a:lnSpc>
                <a:spcPts val="4049"/>
              </a:lnSpc>
              <a:spcBef>
                <a:spcPct val="0"/>
              </a:spcBef>
            </a:pPr>
            <a:r>
              <a:rPr lang="en-US" sz="2999" spc="179">
                <a:solidFill>
                  <a:srgbClr val="FBF6F1"/>
                </a:solidFill>
                <a:latin typeface="Public Sans Bold"/>
              </a:rPr>
              <a:t>As you discuss the SDGs for the planet, people, and prosperity, register your input and answer the questions in the Sustainability Vision Community Input Survey. Scan the QR Code on the right or follow </a:t>
            </a:r>
            <a:r>
              <a:rPr lang="en-US" sz="2999" spc="179" u="sng">
                <a:solidFill>
                  <a:srgbClr val="FBF6F1"/>
                </a:solidFill>
                <a:latin typeface="Public Sans Bold"/>
                <a:hlinkClick r:id="rId2" tooltip="https://forms.office.com/Pages/ResponsePage.aspx?id=nPsE4KSwT0K80DImBtXfOExGyiAGtmlLmib9WQGqK9xUNTBPREhORVRPSFo5QUY2WFg4U0xYTFVONy4u"/>
              </a:rPr>
              <a:t>this link</a:t>
            </a:r>
            <a:r>
              <a:rPr lang="en-US" sz="2999" spc="179">
                <a:solidFill>
                  <a:srgbClr val="FBF6F1"/>
                </a:solidFill>
                <a:latin typeface="Public Sans Bold"/>
              </a:rPr>
              <a:t> to view the survey.</a:t>
            </a:r>
          </a:p>
        </p:txBody>
      </p:sp>
      <p:sp>
        <p:nvSpPr>
          <p:cNvPr name="Freeform 4" id="4"/>
          <p:cNvSpPr/>
          <p:nvPr/>
        </p:nvSpPr>
        <p:spPr>
          <a:xfrm flipH="false" flipV="false" rot="0">
            <a:off x="10838518" y="2160068"/>
            <a:ext cx="5611681" cy="5513904"/>
          </a:xfrm>
          <a:custGeom>
            <a:avLst/>
            <a:gdLst/>
            <a:ahLst/>
            <a:cxnLst/>
            <a:rect r="r" b="b" t="t" l="l"/>
            <a:pathLst>
              <a:path h="5513904" w="5611681">
                <a:moveTo>
                  <a:pt x="0" y="0"/>
                </a:moveTo>
                <a:lnTo>
                  <a:pt x="5611681" y="0"/>
                </a:lnTo>
                <a:lnTo>
                  <a:pt x="5611681" y="5513904"/>
                </a:lnTo>
                <a:lnTo>
                  <a:pt x="0" y="5513904"/>
                </a:lnTo>
                <a:lnTo>
                  <a:pt x="0" y="0"/>
                </a:lnTo>
                <a:close/>
              </a:path>
            </a:pathLst>
          </a:custGeom>
          <a:blipFill>
            <a:blip r:embed="rId3"/>
            <a:stretch>
              <a:fillRect l="-50914" t="-74997" r="-50274" b="-29759"/>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6BE91"/>
        </a:solidFill>
      </p:bgPr>
    </p:bg>
    <p:spTree>
      <p:nvGrpSpPr>
        <p:cNvPr id="1" name=""/>
        <p:cNvGrpSpPr/>
        <p:nvPr/>
      </p:nvGrpSpPr>
      <p:grpSpPr>
        <a:xfrm>
          <a:off x="0" y="0"/>
          <a:ext cx="0" cy="0"/>
          <a:chOff x="0" y="0"/>
          <a:chExt cx="0" cy="0"/>
        </a:xfrm>
      </p:grpSpPr>
      <p:sp>
        <p:nvSpPr>
          <p:cNvPr name="Freeform 2" id="2">
            <a:hlinkClick r:id="rId3" tooltip="https://www.un.org/sustainabledevelopment/wp-content/uploads/2023/09/Goal-6_Fast-Facts.pdf"/>
          </p:cNvPr>
          <p:cNvSpPr/>
          <p:nvPr/>
        </p:nvSpPr>
        <p:spPr>
          <a:xfrm flipH="false" flipV="false" rot="0">
            <a:off x="3529293" y="7401281"/>
            <a:ext cx="2698821" cy="2698821"/>
          </a:xfrm>
          <a:custGeom>
            <a:avLst/>
            <a:gdLst/>
            <a:ahLst/>
            <a:cxnLst/>
            <a:rect r="r" b="b" t="t" l="l"/>
            <a:pathLst>
              <a:path h="2698821" w="2698821">
                <a:moveTo>
                  <a:pt x="0" y="0"/>
                </a:moveTo>
                <a:lnTo>
                  <a:pt x="2698820" y="0"/>
                </a:lnTo>
                <a:lnTo>
                  <a:pt x="2698820" y="2698820"/>
                </a:lnTo>
                <a:lnTo>
                  <a:pt x="0" y="2698820"/>
                </a:lnTo>
                <a:lnTo>
                  <a:pt x="0" y="0"/>
                </a:lnTo>
                <a:close/>
              </a:path>
            </a:pathLst>
          </a:custGeom>
          <a:blipFill>
            <a:blip r:embed="rId2"/>
            <a:stretch>
              <a:fillRect l="0" t="0" r="0" b="0"/>
            </a:stretch>
          </a:blipFill>
        </p:spPr>
      </p:sp>
      <p:sp>
        <p:nvSpPr>
          <p:cNvPr name="Freeform 3" id="3">
            <a:hlinkClick r:id="rId5" tooltip="https://www.un.org/sustainabledevelopment/wp-content/uploads/2023/09/Goal-12_Fast-Facts.pdf"/>
          </p:cNvPr>
          <p:cNvSpPr/>
          <p:nvPr/>
        </p:nvSpPr>
        <p:spPr>
          <a:xfrm flipH="false" flipV="false" rot="0">
            <a:off x="6390038" y="7401281"/>
            <a:ext cx="2698821" cy="2698821"/>
          </a:xfrm>
          <a:custGeom>
            <a:avLst/>
            <a:gdLst/>
            <a:ahLst/>
            <a:cxnLst/>
            <a:rect r="r" b="b" t="t" l="l"/>
            <a:pathLst>
              <a:path h="2698821" w="2698821">
                <a:moveTo>
                  <a:pt x="0" y="0"/>
                </a:moveTo>
                <a:lnTo>
                  <a:pt x="2698821" y="0"/>
                </a:lnTo>
                <a:lnTo>
                  <a:pt x="2698821" y="2698820"/>
                </a:lnTo>
                <a:lnTo>
                  <a:pt x="0" y="2698820"/>
                </a:lnTo>
                <a:lnTo>
                  <a:pt x="0" y="0"/>
                </a:lnTo>
                <a:close/>
              </a:path>
            </a:pathLst>
          </a:custGeom>
          <a:blipFill>
            <a:blip r:embed="rId4"/>
            <a:stretch>
              <a:fillRect l="0" t="0" r="0" b="0"/>
            </a:stretch>
          </a:blipFill>
        </p:spPr>
      </p:sp>
      <p:sp>
        <p:nvSpPr>
          <p:cNvPr name="Freeform 4" id="4">
            <a:hlinkClick r:id="rId7" tooltip="https://www.un.org/sustainabledevelopment/wp-content/uploads/2023/09/Goal-13_Fast-Facts.pdf"/>
          </p:cNvPr>
          <p:cNvSpPr/>
          <p:nvPr/>
        </p:nvSpPr>
        <p:spPr>
          <a:xfrm flipH="false" flipV="false" rot="0">
            <a:off x="9250784" y="7401281"/>
            <a:ext cx="2698821" cy="2698821"/>
          </a:xfrm>
          <a:custGeom>
            <a:avLst/>
            <a:gdLst/>
            <a:ahLst/>
            <a:cxnLst/>
            <a:rect r="r" b="b" t="t" l="l"/>
            <a:pathLst>
              <a:path h="2698821" w="2698821">
                <a:moveTo>
                  <a:pt x="0" y="0"/>
                </a:moveTo>
                <a:lnTo>
                  <a:pt x="2698821" y="0"/>
                </a:lnTo>
                <a:lnTo>
                  <a:pt x="2698821" y="2698820"/>
                </a:lnTo>
                <a:lnTo>
                  <a:pt x="0" y="2698820"/>
                </a:lnTo>
                <a:lnTo>
                  <a:pt x="0" y="0"/>
                </a:lnTo>
                <a:close/>
              </a:path>
            </a:pathLst>
          </a:custGeom>
          <a:blipFill>
            <a:blip r:embed="rId6"/>
            <a:stretch>
              <a:fillRect l="0" t="0" r="0" b="0"/>
            </a:stretch>
          </a:blipFill>
        </p:spPr>
      </p:sp>
      <p:sp>
        <p:nvSpPr>
          <p:cNvPr name="Freeform 5" id="5">
            <a:hlinkClick r:id="rId9" tooltip="https://www.un.org/sustainabledevelopment/wp-content/uploads/2023/09/Goal-14_Fast-Facts.pdf"/>
          </p:cNvPr>
          <p:cNvSpPr/>
          <p:nvPr/>
        </p:nvSpPr>
        <p:spPr>
          <a:xfrm flipH="false" flipV="false" rot="0">
            <a:off x="12111530" y="7401281"/>
            <a:ext cx="2698821" cy="2698821"/>
          </a:xfrm>
          <a:custGeom>
            <a:avLst/>
            <a:gdLst/>
            <a:ahLst/>
            <a:cxnLst/>
            <a:rect r="r" b="b" t="t" l="l"/>
            <a:pathLst>
              <a:path h="2698821" w="2698821">
                <a:moveTo>
                  <a:pt x="0" y="0"/>
                </a:moveTo>
                <a:lnTo>
                  <a:pt x="2698820" y="0"/>
                </a:lnTo>
                <a:lnTo>
                  <a:pt x="2698820" y="2698820"/>
                </a:lnTo>
                <a:lnTo>
                  <a:pt x="0" y="2698820"/>
                </a:lnTo>
                <a:lnTo>
                  <a:pt x="0" y="0"/>
                </a:lnTo>
                <a:close/>
              </a:path>
            </a:pathLst>
          </a:custGeom>
          <a:blipFill>
            <a:blip r:embed="rId8"/>
            <a:stretch>
              <a:fillRect l="0" t="0" r="0" b="0"/>
            </a:stretch>
          </a:blipFill>
        </p:spPr>
      </p:sp>
      <p:sp>
        <p:nvSpPr>
          <p:cNvPr name="Freeform 6" id="6"/>
          <p:cNvSpPr/>
          <p:nvPr/>
        </p:nvSpPr>
        <p:spPr>
          <a:xfrm flipH="false" flipV="false" rot="0">
            <a:off x="14972275" y="7401281"/>
            <a:ext cx="2698821" cy="2698821"/>
          </a:xfrm>
          <a:custGeom>
            <a:avLst/>
            <a:gdLst/>
            <a:ahLst/>
            <a:cxnLst/>
            <a:rect r="r" b="b" t="t" l="l"/>
            <a:pathLst>
              <a:path h="2698821" w="2698821">
                <a:moveTo>
                  <a:pt x="0" y="0"/>
                </a:moveTo>
                <a:lnTo>
                  <a:pt x="2698821" y="0"/>
                </a:lnTo>
                <a:lnTo>
                  <a:pt x="2698821" y="2698820"/>
                </a:lnTo>
                <a:lnTo>
                  <a:pt x="0" y="2698820"/>
                </a:lnTo>
                <a:lnTo>
                  <a:pt x="0" y="0"/>
                </a:lnTo>
                <a:close/>
              </a:path>
            </a:pathLst>
          </a:custGeom>
          <a:blipFill>
            <a:blip r:embed="rId10"/>
            <a:stretch>
              <a:fillRect l="0" t="0" r="0" b="0"/>
            </a:stretch>
          </a:blipFill>
        </p:spPr>
      </p:sp>
      <p:sp>
        <p:nvSpPr>
          <p:cNvPr name="TextBox 7" id="7"/>
          <p:cNvSpPr txBox="true"/>
          <p:nvPr/>
        </p:nvSpPr>
        <p:spPr>
          <a:xfrm rot="0">
            <a:off x="844930" y="1676103"/>
            <a:ext cx="16598139" cy="3665221"/>
          </a:xfrm>
          <a:prstGeom prst="rect">
            <a:avLst/>
          </a:prstGeom>
        </p:spPr>
        <p:txBody>
          <a:bodyPr anchor="t" rtlCol="false" tIns="0" lIns="0" bIns="0" rIns="0">
            <a:spAutoFit/>
          </a:bodyPr>
          <a:lstStyle/>
          <a:p>
            <a:pPr marL="669283" indent="-334641" lvl="1">
              <a:lnSpc>
                <a:spcPts val="4184"/>
              </a:lnSpc>
              <a:buFont typeface="Arial"/>
              <a:buChar char="•"/>
            </a:pPr>
            <a:r>
              <a:rPr lang="en-US" sz="3099" spc="185">
                <a:solidFill>
                  <a:srgbClr val="000000"/>
                </a:solidFill>
                <a:latin typeface="Public Sans"/>
              </a:rPr>
              <a:t>Discussion Question: What could “we” do to move us closer to achieving the UN SDGs for the planet (listed below)?</a:t>
            </a:r>
          </a:p>
          <a:p>
            <a:pPr marL="669283" indent="-334641" lvl="1">
              <a:lnSpc>
                <a:spcPts val="4184"/>
              </a:lnSpc>
              <a:buFont typeface="Arial"/>
              <a:buChar char="•"/>
            </a:pPr>
            <a:r>
              <a:rPr lang="en-US" sz="3099" spc="185">
                <a:solidFill>
                  <a:srgbClr val="000000"/>
                </a:solidFill>
                <a:latin typeface="Public Sans"/>
              </a:rPr>
              <a:t>Discuss for ~10 minutes. Choose any SDG that appeals to you/the group and let the conversation flow from one SDG to the others. It is okay if you don’t discuss all the SDGs for the planet.</a:t>
            </a:r>
          </a:p>
          <a:p>
            <a:pPr marL="669283" indent="-334641" lvl="1">
              <a:lnSpc>
                <a:spcPts val="4184"/>
              </a:lnSpc>
              <a:buFont typeface="Arial"/>
              <a:buChar char="•"/>
            </a:pPr>
            <a:r>
              <a:rPr lang="en-US" sz="3099" spc="185">
                <a:solidFill>
                  <a:srgbClr val="000000"/>
                </a:solidFill>
                <a:latin typeface="Public Sans"/>
              </a:rPr>
              <a:t>Scan the QR Code below and spent about ~5 minutes on the first section of the input survey</a:t>
            </a:r>
          </a:p>
        </p:txBody>
      </p:sp>
      <p:sp>
        <p:nvSpPr>
          <p:cNvPr name="TextBox 8" id="8"/>
          <p:cNvSpPr txBox="true"/>
          <p:nvPr/>
        </p:nvSpPr>
        <p:spPr>
          <a:xfrm rot="0">
            <a:off x="1028700" y="796075"/>
            <a:ext cx="17259300" cy="937179"/>
          </a:xfrm>
          <a:prstGeom prst="rect">
            <a:avLst/>
          </a:prstGeom>
        </p:spPr>
        <p:txBody>
          <a:bodyPr anchor="t" rtlCol="false" tIns="0" lIns="0" bIns="0" rIns="0">
            <a:spAutoFit/>
          </a:bodyPr>
          <a:lstStyle/>
          <a:p>
            <a:pPr>
              <a:lnSpc>
                <a:spcPts val="7017"/>
              </a:lnSpc>
            </a:pPr>
            <a:r>
              <a:rPr lang="en-US" sz="7309">
                <a:solidFill>
                  <a:srgbClr val="FBF6F1"/>
                </a:solidFill>
                <a:latin typeface="Martel 1 Heavy"/>
              </a:rPr>
              <a:t>Discussion 1: SDGs for the Planet</a:t>
            </a:r>
          </a:p>
        </p:txBody>
      </p:sp>
      <p:sp>
        <p:nvSpPr>
          <p:cNvPr name="Freeform 9" id="9"/>
          <p:cNvSpPr/>
          <p:nvPr/>
        </p:nvSpPr>
        <p:spPr>
          <a:xfrm flipH="false" flipV="false" rot="0">
            <a:off x="616904" y="7401281"/>
            <a:ext cx="2746678" cy="2698821"/>
          </a:xfrm>
          <a:custGeom>
            <a:avLst/>
            <a:gdLst/>
            <a:ahLst/>
            <a:cxnLst/>
            <a:rect r="r" b="b" t="t" l="l"/>
            <a:pathLst>
              <a:path h="2698821" w="2746678">
                <a:moveTo>
                  <a:pt x="0" y="0"/>
                </a:moveTo>
                <a:lnTo>
                  <a:pt x="2746679" y="0"/>
                </a:lnTo>
                <a:lnTo>
                  <a:pt x="2746679" y="2698820"/>
                </a:lnTo>
                <a:lnTo>
                  <a:pt x="0" y="2698820"/>
                </a:lnTo>
                <a:lnTo>
                  <a:pt x="0" y="0"/>
                </a:lnTo>
                <a:close/>
              </a:path>
            </a:pathLst>
          </a:custGeom>
          <a:blipFill>
            <a:blip r:embed="rId11"/>
            <a:stretch>
              <a:fillRect l="-50914" t="-74997" r="-50274" b="-29759"/>
            </a:stretch>
          </a:blipFill>
        </p:spPr>
      </p:sp>
      <p:grpSp>
        <p:nvGrpSpPr>
          <p:cNvPr name="Group 10" id="10"/>
          <p:cNvGrpSpPr/>
          <p:nvPr/>
        </p:nvGrpSpPr>
        <p:grpSpPr>
          <a:xfrm rot="0">
            <a:off x="3253930" y="5799011"/>
            <a:ext cx="11780140" cy="1144583"/>
            <a:chOff x="0" y="0"/>
            <a:chExt cx="11563869" cy="1123569"/>
          </a:xfrm>
        </p:grpSpPr>
        <p:sp>
          <p:nvSpPr>
            <p:cNvPr name="Freeform 11" id="11"/>
            <p:cNvSpPr/>
            <p:nvPr/>
          </p:nvSpPr>
          <p:spPr>
            <a:xfrm flipH="false" flipV="false" rot="0">
              <a:off x="0" y="0"/>
              <a:ext cx="11563869" cy="1123569"/>
            </a:xfrm>
            <a:custGeom>
              <a:avLst/>
              <a:gdLst/>
              <a:ahLst/>
              <a:cxnLst/>
              <a:rect r="r" b="b" t="t" l="l"/>
              <a:pathLst>
                <a:path h="1123569" w="11563869">
                  <a:moveTo>
                    <a:pt x="4600" y="0"/>
                  </a:moveTo>
                  <a:lnTo>
                    <a:pt x="11559269" y="0"/>
                  </a:lnTo>
                  <a:cubicBezTo>
                    <a:pt x="11561810" y="0"/>
                    <a:pt x="11563869" y="2060"/>
                    <a:pt x="11563869" y="4600"/>
                  </a:cubicBezTo>
                  <a:lnTo>
                    <a:pt x="11563869" y="1118969"/>
                  </a:lnTo>
                  <a:cubicBezTo>
                    <a:pt x="11563869" y="1120189"/>
                    <a:pt x="11563385" y="1121359"/>
                    <a:pt x="11562522" y="1122222"/>
                  </a:cubicBezTo>
                  <a:cubicBezTo>
                    <a:pt x="11561659" y="1123085"/>
                    <a:pt x="11560489" y="1123569"/>
                    <a:pt x="11559269" y="1123569"/>
                  </a:cubicBezTo>
                  <a:lnTo>
                    <a:pt x="4600" y="1123569"/>
                  </a:lnTo>
                  <a:cubicBezTo>
                    <a:pt x="3380" y="1123569"/>
                    <a:pt x="2210" y="1123085"/>
                    <a:pt x="1347" y="1122222"/>
                  </a:cubicBezTo>
                  <a:cubicBezTo>
                    <a:pt x="485" y="1121359"/>
                    <a:pt x="0" y="1120189"/>
                    <a:pt x="0" y="1118969"/>
                  </a:cubicBezTo>
                  <a:lnTo>
                    <a:pt x="0" y="4600"/>
                  </a:lnTo>
                  <a:cubicBezTo>
                    <a:pt x="0" y="3380"/>
                    <a:pt x="485" y="2210"/>
                    <a:pt x="1347" y="1347"/>
                  </a:cubicBezTo>
                  <a:cubicBezTo>
                    <a:pt x="2210" y="485"/>
                    <a:pt x="3380" y="0"/>
                    <a:pt x="4600" y="0"/>
                  </a:cubicBezTo>
                  <a:close/>
                </a:path>
              </a:pathLst>
            </a:custGeom>
            <a:solidFill>
              <a:srgbClr val="FBF6F1"/>
            </a:solidFill>
          </p:spPr>
        </p:sp>
        <p:sp>
          <p:nvSpPr>
            <p:cNvPr name="TextBox 12" id="12"/>
            <p:cNvSpPr txBox="true"/>
            <p:nvPr/>
          </p:nvSpPr>
          <p:spPr>
            <a:xfrm>
              <a:off x="0" y="57150"/>
              <a:ext cx="11563869" cy="1066419"/>
            </a:xfrm>
            <a:prstGeom prst="rect">
              <a:avLst/>
            </a:prstGeom>
          </p:spPr>
          <p:txBody>
            <a:bodyPr anchor="ctr" rtlCol="false" tIns="24960" lIns="24960" bIns="24960" rIns="24960"/>
            <a:lstStyle/>
            <a:p>
              <a:pPr algn="ctr">
                <a:lnSpc>
                  <a:spcPts val="1176"/>
                </a:lnSpc>
              </a:pPr>
            </a:p>
          </p:txBody>
        </p:sp>
      </p:grpSp>
      <p:sp>
        <p:nvSpPr>
          <p:cNvPr name="TextBox 13" id="13"/>
          <p:cNvSpPr txBox="true"/>
          <p:nvPr/>
        </p:nvSpPr>
        <p:spPr>
          <a:xfrm rot="0">
            <a:off x="4281337" y="5967125"/>
            <a:ext cx="9588394" cy="742315"/>
          </a:xfrm>
          <a:prstGeom prst="rect">
            <a:avLst/>
          </a:prstGeom>
        </p:spPr>
        <p:txBody>
          <a:bodyPr anchor="t" rtlCol="false" tIns="0" lIns="0" bIns="0" rIns="0">
            <a:spAutoFit/>
          </a:bodyPr>
          <a:lstStyle/>
          <a:p>
            <a:pPr>
              <a:lnSpc>
                <a:spcPts val="2989"/>
              </a:lnSpc>
            </a:pPr>
            <a:r>
              <a:rPr lang="en-US" sz="2299">
                <a:solidFill>
                  <a:srgbClr val="000000"/>
                </a:solidFill>
                <a:latin typeface="Public Sans"/>
              </a:rPr>
              <a:t>Scan the QR Code below or follow </a:t>
            </a:r>
            <a:r>
              <a:rPr lang="en-US" sz="2299" u="sng">
                <a:solidFill>
                  <a:srgbClr val="000000"/>
                </a:solidFill>
                <a:latin typeface="Public Sans"/>
                <a:hlinkClick r:id="rId12" tooltip="https://forms.office.com/Pages/ResponsePage.aspx?id=nPsE4KSwT0K80DImBtXfOExGyiAGtmlLmib9WQGqK9xUNTBPREhORVRPSFo5QUY2WFg4U0xYTFVONy4u"/>
              </a:rPr>
              <a:t>this link </a:t>
            </a:r>
            <a:r>
              <a:rPr lang="en-US" sz="2299">
                <a:solidFill>
                  <a:srgbClr val="000000"/>
                </a:solidFill>
                <a:latin typeface="Public Sans"/>
              </a:rPr>
              <a:t>to register your input by taking the Sustainability Vision Community Input Survey.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DAF_N_G8lS4</dc:identifier>
  <dcterms:modified xsi:type="dcterms:W3CDTF">2011-08-01T06:04:30Z</dcterms:modified>
  <cp:revision>1</cp:revision>
  <dc:title>Community Input Guide</dc:title>
</cp:coreProperties>
</file>